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lvl1pPr algn="ctr" defTabSz="457200">
      <a:defRPr sz="4200">
        <a:solidFill>
          <a:srgbClr val="FFFFFF"/>
        </a:solidFill>
        <a:latin typeface="+mn-lt"/>
        <a:ea typeface="+mn-ea"/>
        <a:cs typeface="+mn-cs"/>
        <a:sym typeface="Chalkboard"/>
      </a:defRPr>
    </a:lvl1pPr>
    <a:lvl2pPr indent="342900" algn="ctr" defTabSz="457200">
      <a:defRPr sz="4200">
        <a:solidFill>
          <a:srgbClr val="FFFFFF"/>
        </a:solidFill>
        <a:latin typeface="+mn-lt"/>
        <a:ea typeface="+mn-ea"/>
        <a:cs typeface="+mn-cs"/>
        <a:sym typeface="Chalkboard"/>
      </a:defRPr>
    </a:lvl2pPr>
    <a:lvl3pPr indent="685800" algn="ctr" defTabSz="457200">
      <a:defRPr sz="4200">
        <a:solidFill>
          <a:srgbClr val="FFFFFF"/>
        </a:solidFill>
        <a:latin typeface="+mn-lt"/>
        <a:ea typeface="+mn-ea"/>
        <a:cs typeface="+mn-cs"/>
        <a:sym typeface="Chalkboard"/>
      </a:defRPr>
    </a:lvl3pPr>
    <a:lvl4pPr indent="1028700" algn="ctr" defTabSz="457200">
      <a:defRPr sz="4200">
        <a:solidFill>
          <a:srgbClr val="FFFFFF"/>
        </a:solidFill>
        <a:latin typeface="+mn-lt"/>
        <a:ea typeface="+mn-ea"/>
        <a:cs typeface="+mn-cs"/>
        <a:sym typeface="Chalkboard"/>
      </a:defRPr>
    </a:lvl4pPr>
    <a:lvl5pPr indent="1371600" algn="ctr" defTabSz="457200">
      <a:defRPr sz="4200">
        <a:solidFill>
          <a:srgbClr val="FFFFFF"/>
        </a:solidFill>
        <a:latin typeface="+mn-lt"/>
        <a:ea typeface="+mn-ea"/>
        <a:cs typeface="+mn-cs"/>
        <a:sym typeface="Chalkboard"/>
      </a:defRPr>
    </a:lvl5pPr>
    <a:lvl6pPr indent="1714500" algn="ctr" defTabSz="457200">
      <a:defRPr sz="4200">
        <a:solidFill>
          <a:srgbClr val="FFFFFF"/>
        </a:solidFill>
        <a:latin typeface="+mn-lt"/>
        <a:ea typeface="+mn-ea"/>
        <a:cs typeface="+mn-cs"/>
        <a:sym typeface="Chalkboard"/>
      </a:defRPr>
    </a:lvl6pPr>
    <a:lvl7pPr indent="2057400" algn="ctr" defTabSz="457200">
      <a:defRPr sz="4200">
        <a:solidFill>
          <a:srgbClr val="FFFFFF"/>
        </a:solidFill>
        <a:latin typeface="+mn-lt"/>
        <a:ea typeface="+mn-ea"/>
        <a:cs typeface="+mn-cs"/>
        <a:sym typeface="Chalkboard"/>
      </a:defRPr>
    </a:lvl7pPr>
    <a:lvl8pPr indent="2400300" algn="ctr" defTabSz="457200">
      <a:defRPr sz="4200">
        <a:solidFill>
          <a:srgbClr val="FFFFFF"/>
        </a:solidFill>
        <a:latin typeface="+mn-lt"/>
        <a:ea typeface="+mn-ea"/>
        <a:cs typeface="+mn-cs"/>
        <a:sym typeface="Chalkboard"/>
      </a:defRPr>
    </a:lvl8pPr>
    <a:lvl9pPr indent="2743200" algn="ctr" defTabSz="457200">
      <a:defRPr sz="4200">
        <a:solidFill>
          <a:srgbClr val="FFFFFF"/>
        </a:solidFill>
        <a:latin typeface="+mn-lt"/>
        <a:ea typeface="+mn-ea"/>
        <a:cs typeface="+mn-cs"/>
        <a:sym typeface="Chalkboar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2072" y="-9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18127540"/>
      </p:ext>
    </p:extLst>
  </p:cSld>
  <p:clrMap bg1="lt1" tx1="dk1" bg2="lt2" tx2="dk2" accent1="accent1" accent2="accent2" accent3="accent3" accent4="accent4" accent5="accent5" accent6="accent6" hlink="hlink" folHlink="folHlink"/>
  <p:notesStyle>
    <a:lvl1pPr defTabSz="457200">
      <a:defRPr>
        <a:latin typeface="Lucida Grande"/>
        <a:ea typeface="Lucida Grande"/>
        <a:cs typeface="Lucida Grande"/>
        <a:sym typeface="Lucida Grande"/>
      </a:defRPr>
    </a:lvl1pPr>
    <a:lvl2pPr indent="228600" defTabSz="457200">
      <a:defRPr>
        <a:latin typeface="Lucida Grande"/>
        <a:ea typeface="Lucida Grande"/>
        <a:cs typeface="Lucida Grande"/>
        <a:sym typeface="Lucida Grande"/>
      </a:defRPr>
    </a:lvl2pPr>
    <a:lvl3pPr indent="457200" defTabSz="457200">
      <a:defRPr>
        <a:latin typeface="Lucida Grande"/>
        <a:ea typeface="Lucida Grande"/>
        <a:cs typeface="Lucida Grande"/>
        <a:sym typeface="Lucida Grande"/>
      </a:defRPr>
    </a:lvl3pPr>
    <a:lvl4pPr indent="685800" defTabSz="457200">
      <a:defRPr>
        <a:latin typeface="Lucida Grande"/>
        <a:ea typeface="Lucida Grande"/>
        <a:cs typeface="Lucida Grande"/>
        <a:sym typeface="Lucida Grande"/>
      </a:defRPr>
    </a:lvl4pPr>
    <a:lvl5pPr indent="914400" defTabSz="457200">
      <a:defRPr>
        <a:latin typeface="Lucida Grande"/>
        <a:ea typeface="Lucida Grande"/>
        <a:cs typeface="Lucida Grande"/>
        <a:sym typeface="Lucida Grande"/>
      </a:defRPr>
    </a:lvl5pPr>
    <a:lvl6pPr indent="1143000" defTabSz="457200">
      <a:defRPr>
        <a:latin typeface="Lucida Grande"/>
        <a:ea typeface="Lucida Grande"/>
        <a:cs typeface="Lucida Grande"/>
        <a:sym typeface="Lucida Grande"/>
      </a:defRPr>
    </a:lvl6pPr>
    <a:lvl7pPr indent="1371600" defTabSz="457200">
      <a:defRPr>
        <a:latin typeface="Lucida Grande"/>
        <a:ea typeface="Lucida Grande"/>
        <a:cs typeface="Lucida Grande"/>
        <a:sym typeface="Lucida Grande"/>
      </a:defRPr>
    </a:lvl7pPr>
    <a:lvl8pPr indent="1600200" defTabSz="457200">
      <a:defRPr>
        <a:latin typeface="Lucida Grande"/>
        <a:ea typeface="Lucida Grande"/>
        <a:cs typeface="Lucida Grande"/>
        <a:sym typeface="Lucida Grande"/>
      </a:defRPr>
    </a:lvl8pPr>
    <a:lvl9pPr indent="1828800" defTabSz="45720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2565400"/>
            <a:ext cx="10464800" cy="2540000"/>
          </a:xfrm>
          <a:prstGeom prst="rect">
            <a:avLst/>
          </a:prstGeom>
        </p:spPr>
        <p:txBody>
          <a:bodyPr lIns="0" tIns="0" rIns="0" bIns="0" anchor="b"/>
          <a:lstStyle/>
          <a:p>
            <a:pPr lvl="0">
              <a:defRPr sz="1800">
                <a:solidFill>
                  <a:srgbClr val="000000"/>
                </a:solidFill>
              </a:defRPr>
            </a:pPr>
            <a:r>
              <a:rPr sz="7200">
                <a:solidFill>
                  <a:srgbClr val="FFFFFF"/>
                </a:solidFill>
              </a:rPr>
              <a:t>Title Text</a:t>
            </a:r>
          </a:p>
        </p:txBody>
      </p:sp>
      <p:sp>
        <p:nvSpPr>
          <p:cNvPr id="6" name="Shape 6"/>
          <p:cNvSpPr>
            <a:spLocks noGrp="1"/>
          </p:cNvSpPr>
          <p:nvPr>
            <p:ph type="body" idx="1"/>
          </p:nvPr>
        </p:nvSpPr>
        <p:spPr>
          <a:xfrm>
            <a:off x="1270000" y="5207000"/>
            <a:ext cx="10464800" cy="1460500"/>
          </a:xfrm>
          <a:prstGeom prst="rect">
            <a:avLst/>
          </a:prstGeom>
        </p:spPr>
        <p:txBody>
          <a:bodyPr lIns="0" tIns="0" rIns="0" bIns="0"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7" name="Shape 27"/>
          <p:cNvSpPr>
            <a:spLocks noGrp="1"/>
          </p:cNvSpPr>
          <p:nvPr>
            <p:ph type="body" idx="1"/>
          </p:nvPr>
        </p:nvSpPr>
        <p:spPr>
          <a:xfrm>
            <a:off x="1270000" y="2946400"/>
            <a:ext cx="5105400" cy="5740400"/>
          </a:xfrm>
          <a:prstGeom prst="rect">
            <a:avLst/>
          </a:prstGeom>
        </p:spPr>
        <p:txBody>
          <a:bodyPr/>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0" name="Shape 30"/>
          <p:cNvSpPr>
            <a:spLocks noGrp="1"/>
          </p:cNvSpPr>
          <p:nvPr>
            <p:ph type="body" idx="1"/>
          </p:nvPr>
        </p:nvSpPr>
        <p:spPr>
          <a:xfrm>
            <a:off x="1270000" y="2946400"/>
            <a:ext cx="5105400" cy="5740400"/>
          </a:xfrm>
          <a:prstGeom prst="rect">
            <a:avLst/>
          </a:prstGeom>
        </p:spPr>
        <p:txBody>
          <a:bodyPr/>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3" name="Shape 33"/>
          <p:cNvSpPr>
            <a:spLocks noGrp="1"/>
          </p:cNvSpPr>
          <p:nvPr>
            <p:ph type="body" idx="1"/>
          </p:nvPr>
        </p:nvSpPr>
        <p:spPr>
          <a:xfrm>
            <a:off x="7607300" y="2946400"/>
            <a:ext cx="4127500" cy="5740400"/>
          </a:xfrm>
          <a:prstGeom prst="rect">
            <a:avLst/>
          </a:prstGeom>
        </p:spPr>
        <p:txBody>
          <a:bodyPr/>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2" name="Shape 12"/>
          <p:cNvSpPr>
            <a:spLocks noGrp="1"/>
          </p:cNvSpPr>
          <p:nvPr>
            <p:ph type="body" idx="1"/>
          </p:nvPr>
        </p:nvSpPr>
        <p:spPr>
          <a:prstGeom prst="rect">
            <a:avLst/>
          </a:prstGeom>
        </p:spPr>
        <p:txBody>
          <a:bodyPr lIns="0" tIns="0" rIns="0" bIns="0" numCol="2" spcCol="523240" anchor="t"/>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270000" y="1066800"/>
            <a:ext cx="10464800" cy="7620000"/>
          </a:xfrm>
          <a:prstGeom prst="rect">
            <a:avLst/>
          </a:prstGeom>
        </p:spPr>
        <p:txBody>
          <a:bodyPr/>
          <a:lstStyle>
            <a:lvl1pPr>
              <a:spcBef>
                <a:spcPts val="6000"/>
              </a:spcBef>
              <a:buBlip>
                <a:blip r:embed="rId2"/>
              </a:buBlip>
            </a:lvl1pPr>
            <a:lvl2pPr>
              <a:spcBef>
                <a:spcPts val="6000"/>
              </a:spcBef>
              <a:buBlip>
                <a:blip r:embed="rId2"/>
              </a:buBlip>
            </a:lvl2pPr>
            <a:lvl3pPr>
              <a:spcBef>
                <a:spcPts val="6000"/>
              </a:spcBef>
              <a:buBlip>
                <a:blip r:embed="rId2"/>
              </a:buBlip>
            </a:lvl3pPr>
            <a:lvl4pPr>
              <a:spcBef>
                <a:spcPts val="6000"/>
              </a:spcBef>
              <a:buBlip>
                <a:blip r:embed="rId2"/>
              </a:buBlip>
            </a:lvl4pPr>
            <a:lvl5pPr>
              <a:spcBef>
                <a:spcPts val="6000"/>
              </a:spcBef>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270000" y="7366000"/>
            <a:ext cx="10464800" cy="18288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3" name="Shape 23"/>
          <p:cNvSpPr>
            <a:spLocks noGrp="1"/>
          </p:cNvSpPr>
          <p:nvPr>
            <p:ph type="title"/>
          </p:nvPr>
        </p:nvSpPr>
        <p:spPr>
          <a:xfrm>
            <a:off x="596900" y="1790700"/>
            <a:ext cx="6032500" cy="3048000"/>
          </a:xfrm>
          <a:prstGeom prst="rect">
            <a:avLst/>
          </a:prstGeom>
        </p:spPr>
        <p:txBody>
          <a:bodyPr lIns="0" tIns="0" rIns="0" bIns="0" anchor="b"/>
          <a:lstStyle>
            <a:lvl1pPr>
              <a:defRPr sz="6000"/>
            </a:lvl1pPr>
          </a:lstStyle>
          <a:p>
            <a:pPr lvl="0">
              <a:defRPr sz="1800">
                <a:solidFill>
                  <a:srgbClr val="000000"/>
                </a:solidFill>
              </a:defRPr>
            </a:pPr>
            <a:r>
              <a:rPr sz="6000">
                <a:solidFill>
                  <a:srgbClr val="FFFFFF"/>
                </a:solidFill>
              </a:rPr>
              <a:t>Title Text</a:t>
            </a:r>
          </a:p>
        </p:txBody>
      </p:sp>
      <p:sp>
        <p:nvSpPr>
          <p:cNvPr id="24" name="Shape 24"/>
          <p:cNvSpPr>
            <a:spLocks noGrp="1"/>
          </p:cNvSpPr>
          <p:nvPr>
            <p:ph type="body" idx="1"/>
          </p:nvPr>
        </p:nvSpPr>
        <p:spPr>
          <a:xfrm>
            <a:off x="596900" y="4940300"/>
            <a:ext cx="6032500" cy="30480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7200">
                <a:solidFill>
                  <a:srgbClr val="FFFFFF"/>
                </a:solidFill>
              </a:rPr>
              <a:t>Title Text</a:t>
            </a:r>
          </a:p>
        </p:txBody>
      </p:sp>
      <p:sp>
        <p:nvSpPr>
          <p:cNvPr id="3" name="Shape 3"/>
          <p:cNvSpPr>
            <a:spLocks noGrp="1"/>
          </p:cNvSpPr>
          <p:nvPr>
            <p:ph type="body" idx="1"/>
          </p:nvPr>
        </p:nvSpPr>
        <p:spPr>
          <a:xfrm>
            <a:off x="1270000" y="2946400"/>
            <a:ext cx="10464800" cy="574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457200">
        <a:defRPr sz="7200">
          <a:solidFill>
            <a:srgbClr val="FFFFFF"/>
          </a:solidFill>
          <a:latin typeface="+mn-lt"/>
          <a:ea typeface="+mn-ea"/>
          <a:cs typeface="+mn-cs"/>
          <a:sym typeface="Chalkboard"/>
        </a:defRPr>
      </a:lvl1pPr>
      <a:lvl2pPr indent="228600" algn="ctr" defTabSz="457200">
        <a:defRPr sz="7200">
          <a:solidFill>
            <a:srgbClr val="FFFFFF"/>
          </a:solidFill>
          <a:latin typeface="+mn-lt"/>
          <a:ea typeface="+mn-ea"/>
          <a:cs typeface="+mn-cs"/>
          <a:sym typeface="Chalkboard"/>
        </a:defRPr>
      </a:lvl2pPr>
      <a:lvl3pPr indent="457200" algn="ctr" defTabSz="457200">
        <a:defRPr sz="7200">
          <a:solidFill>
            <a:srgbClr val="FFFFFF"/>
          </a:solidFill>
          <a:latin typeface="+mn-lt"/>
          <a:ea typeface="+mn-ea"/>
          <a:cs typeface="+mn-cs"/>
          <a:sym typeface="Chalkboard"/>
        </a:defRPr>
      </a:lvl3pPr>
      <a:lvl4pPr indent="685800" algn="ctr" defTabSz="457200">
        <a:defRPr sz="7200">
          <a:solidFill>
            <a:srgbClr val="FFFFFF"/>
          </a:solidFill>
          <a:latin typeface="+mn-lt"/>
          <a:ea typeface="+mn-ea"/>
          <a:cs typeface="+mn-cs"/>
          <a:sym typeface="Chalkboard"/>
        </a:defRPr>
      </a:lvl4pPr>
      <a:lvl5pPr indent="914400" algn="ctr" defTabSz="457200">
        <a:defRPr sz="7200">
          <a:solidFill>
            <a:srgbClr val="FFFFFF"/>
          </a:solidFill>
          <a:latin typeface="+mn-lt"/>
          <a:ea typeface="+mn-ea"/>
          <a:cs typeface="+mn-cs"/>
          <a:sym typeface="Chalkboard"/>
        </a:defRPr>
      </a:lvl5pPr>
      <a:lvl6pPr indent="1143000" algn="ctr" defTabSz="457200">
        <a:defRPr sz="7200">
          <a:solidFill>
            <a:srgbClr val="FFFFFF"/>
          </a:solidFill>
          <a:latin typeface="+mn-lt"/>
          <a:ea typeface="+mn-ea"/>
          <a:cs typeface="+mn-cs"/>
          <a:sym typeface="Chalkboard"/>
        </a:defRPr>
      </a:lvl6pPr>
      <a:lvl7pPr indent="1371600" algn="ctr" defTabSz="457200">
        <a:defRPr sz="7200">
          <a:solidFill>
            <a:srgbClr val="FFFFFF"/>
          </a:solidFill>
          <a:latin typeface="+mn-lt"/>
          <a:ea typeface="+mn-ea"/>
          <a:cs typeface="+mn-cs"/>
          <a:sym typeface="Chalkboard"/>
        </a:defRPr>
      </a:lvl7pPr>
      <a:lvl8pPr indent="1600200" algn="ctr" defTabSz="457200">
        <a:defRPr sz="7200">
          <a:solidFill>
            <a:srgbClr val="FFFFFF"/>
          </a:solidFill>
          <a:latin typeface="+mn-lt"/>
          <a:ea typeface="+mn-ea"/>
          <a:cs typeface="+mn-cs"/>
          <a:sym typeface="Chalkboard"/>
        </a:defRPr>
      </a:lvl8pPr>
      <a:lvl9pPr indent="1828800" algn="ctr" defTabSz="457200">
        <a:defRPr sz="7200">
          <a:solidFill>
            <a:srgbClr val="FFFFFF"/>
          </a:solidFill>
          <a:latin typeface="+mn-lt"/>
          <a:ea typeface="+mn-ea"/>
          <a:cs typeface="+mn-cs"/>
          <a:sym typeface="Chalkboard"/>
        </a:defRPr>
      </a:lvl9pPr>
    </p:titleStyle>
    <p:bodyStyle>
      <a:lvl1pPr marL="893697" indent="-436497" defTabSz="457200">
        <a:spcBef>
          <a:spcPts val="3000"/>
        </a:spcBef>
        <a:buSzPct val="43000"/>
        <a:buBlip>
          <a:blip r:embed="rId15"/>
        </a:buBlip>
        <a:defRPr sz="3600">
          <a:solidFill>
            <a:srgbClr val="FFFFFF"/>
          </a:solidFill>
          <a:latin typeface="+mn-lt"/>
          <a:ea typeface="+mn-ea"/>
          <a:cs typeface="+mn-cs"/>
          <a:sym typeface="Chalkboard"/>
        </a:defRPr>
      </a:lvl1pPr>
      <a:lvl2pPr marL="1439797" indent="-436497" defTabSz="457200">
        <a:spcBef>
          <a:spcPts val="3000"/>
        </a:spcBef>
        <a:buSzPct val="43000"/>
        <a:buBlip>
          <a:blip r:embed="rId15"/>
        </a:buBlip>
        <a:defRPr sz="3600">
          <a:solidFill>
            <a:srgbClr val="FFFFFF"/>
          </a:solidFill>
          <a:latin typeface="+mn-lt"/>
          <a:ea typeface="+mn-ea"/>
          <a:cs typeface="+mn-cs"/>
          <a:sym typeface="Chalkboard"/>
        </a:defRPr>
      </a:lvl2pPr>
      <a:lvl3pPr marL="1973197" indent="-436497" defTabSz="457200">
        <a:spcBef>
          <a:spcPts val="3000"/>
        </a:spcBef>
        <a:buSzPct val="43000"/>
        <a:buBlip>
          <a:blip r:embed="rId15"/>
        </a:buBlip>
        <a:defRPr sz="3600">
          <a:solidFill>
            <a:srgbClr val="FFFFFF"/>
          </a:solidFill>
          <a:latin typeface="+mn-lt"/>
          <a:ea typeface="+mn-ea"/>
          <a:cs typeface="+mn-cs"/>
          <a:sym typeface="Chalkboard"/>
        </a:defRPr>
      </a:lvl3pPr>
      <a:lvl4pPr marL="2544697" indent="-436497" defTabSz="457200">
        <a:spcBef>
          <a:spcPts val="3000"/>
        </a:spcBef>
        <a:buSzPct val="43000"/>
        <a:buBlip>
          <a:blip r:embed="rId15"/>
        </a:buBlip>
        <a:defRPr sz="3600">
          <a:solidFill>
            <a:srgbClr val="FFFFFF"/>
          </a:solidFill>
          <a:latin typeface="+mn-lt"/>
          <a:ea typeface="+mn-ea"/>
          <a:cs typeface="+mn-cs"/>
          <a:sym typeface="Chalkboard"/>
        </a:defRPr>
      </a:lvl4pPr>
      <a:lvl5pPr marL="3128897" indent="-436497" defTabSz="457200">
        <a:spcBef>
          <a:spcPts val="3000"/>
        </a:spcBef>
        <a:buSzPct val="43000"/>
        <a:buBlip>
          <a:blip r:embed="rId15"/>
        </a:buBlip>
        <a:defRPr sz="3600">
          <a:solidFill>
            <a:srgbClr val="FFFFFF"/>
          </a:solidFill>
          <a:latin typeface="+mn-lt"/>
          <a:ea typeface="+mn-ea"/>
          <a:cs typeface="+mn-cs"/>
          <a:sym typeface="Chalkboard"/>
        </a:defRPr>
      </a:lvl5pPr>
      <a:lvl6pPr marL="3484497" indent="-436497" defTabSz="457200">
        <a:spcBef>
          <a:spcPts val="3000"/>
        </a:spcBef>
        <a:buSzPct val="43000"/>
        <a:buBlip>
          <a:blip r:embed="rId15"/>
        </a:buBlip>
        <a:defRPr sz="3600">
          <a:solidFill>
            <a:srgbClr val="FFFFFF"/>
          </a:solidFill>
          <a:latin typeface="+mn-lt"/>
          <a:ea typeface="+mn-ea"/>
          <a:cs typeface="+mn-cs"/>
          <a:sym typeface="Chalkboard"/>
        </a:defRPr>
      </a:lvl6pPr>
      <a:lvl7pPr marL="3840097" indent="-436497" defTabSz="457200">
        <a:spcBef>
          <a:spcPts val="3000"/>
        </a:spcBef>
        <a:buSzPct val="43000"/>
        <a:buBlip>
          <a:blip r:embed="rId15"/>
        </a:buBlip>
        <a:defRPr sz="3600">
          <a:solidFill>
            <a:srgbClr val="FFFFFF"/>
          </a:solidFill>
          <a:latin typeface="+mn-lt"/>
          <a:ea typeface="+mn-ea"/>
          <a:cs typeface="+mn-cs"/>
          <a:sym typeface="Chalkboard"/>
        </a:defRPr>
      </a:lvl7pPr>
      <a:lvl8pPr marL="4195697" indent="-436497" defTabSz="457200">
        <a:spcBef>
          <a:spcPts val="3000"/>
        </a:spcBef>
        <a:buSzPct val="43000"/>
        <a:buBlip>
          <a:blip r:embed="rId15"/>
        </a:buBlip>
        <a:defRPr sz="3600">
          <a:solidFill>
            <a:srgbClr val="FFFFFF"/>
          </a:solidFill>
          <a:latin typeface="+mn-lt"/>
          <a:ea typeface="+mn-ea"/>
          <a:cs typeface="+mn-cs"/>
          <a:sym typeface="Chalkboard"/>
        </a:defRPr>
      </a:lvl8pPr>
      <a:lvl9pPr marL="4551297" indent="-436497" defTabSz="457200">
        <a:spcBef>
          <a:spcPts val="3000"/>
        </a:spcBef>
        <a:buSzPct val="43000"/>
        <a:buBlip>
          <a:blip r:embed="rId15"/>
        </a:buBlip>
        <a:defRPr sz="3600">
          <a:solidFill>
            <a:srgbClr val="FFFFFF"/>
          </a:solidFill>
          <a:latin typeface="+mn-lt"/>
          <a:ea typeface="+mn-ea"/>
          <a:cs typeface="+mn-cs"/>
          <a:sym typeface="Chalkboard"/>
        </a:defRPr>
      </a:lvl9pPr>
    </p:bodyStyle>
    <p:otherStyle>
      <a:lvl1pPr algn="ctr" defTabSz="457200">
        <a:defRPr>
          <a:solidFill>
            <a:schemeClr val="tx1"/>
          </a:solidFill>
          <a:latin typeface="+mn-lt"/>
          <a:ea typeface="+mn-ea"/>
          <a:cs typeface="+mn-cs"/>
          <a:sym typeface="Chalkboard"/>
        </a:defRPr>
      </a:lvl1pPr>
      <a:lvl2pPr indent="228600" algn="ctr" defTabSz="457200">
        <a:defRPr>
          <a:solidFill>
            <a:schemeClr val="tx1"/>
          </a:solidFill>
          <a:latin typeface="+mn-lt"/>
          <a:ea typeface="+mn-ea"/>
          <a:cs typeface="+mn-cs"/>
          <a:sym typeface="Chalkboard"/>
        </a:defRPr>
      </a:lvl2pPr>
      <a:lvl3pPr indent="457200" algn="ctr" defTabSz="457200">
        <a:defRPr>
          <a:solidFill>
            <a:schemeClr val="tx1"/>
          </a:solidFill>
          <a:latin typeface="+mn-lt"/>
          <a:ea typeface="+mn-ea"/>
          <a:cs typeface="+mn-cs"/>
          <a:sym typeface="Chalkboard"/>
        </a:defRPr>
      </a:lvl3pPr>
      <a:lvl4pPr indent="685800" algn="ctr" defTabSz="457200">
        <a:defRPr>
          <a:solidFill>
            <a:schemeClr val="tx1"/>
          </a:solidFill>
          <a:latin typeface="+mn-lt"/>
          <a:ea typeface="+mn-ea"/>
          <a:cs typeface="+mn-cs"/>
          <a:sym typeface="Chalkboard"/>
        </a:defRPr>
      </a:lvl4pPr>
      <a:lvl5pPr indent="914400" algn="ctr" defTabSz="457200">
        <a:defRPr>
          <a:solidFill>
            <a:schemeClr val="tx1"/>
          </a:solidFill>
          <a:latin typeface="+mn-lt"/>
          <a:ea typeface="+mn-ea"/>
          <a:cs typeface="+mn-cs"/>
          <a:sym typeface="Chalkboard"/>
        </a:defRPr>
      </a:lvl5pPr>
      <a:lvl6pPr indent="1143000" algn="ctr" defTabSz="457200">
        <a:defRPr>
          <a:solidFill>
            <a:schemeClr val="tx1"/>
          </a:solidFill>
          <a:latin typeface="+mn-lt"/>
          <a:ea typeface="+mn-ea"/>
          <a:cs typeface="+mn-cs"/>
          <a:sym typeface="Chalkboard"/>
        </a:defRPr>
      </a:lvl6pPr>
      <a:lvl7pPr indent="1371600" algn="ctr" defTabSz="457200">
        <a:defRPr>
          <a:solidFill>
            <a:schemeClr val="tx1"/>
          </a:solidFill>
          <a:latin typeface="+mn-lt"/>
          <a:ea typeface="+mn-ea"/>
          <a:cs typeface="+mn-cs"/>
          <a:sym typeface="Chalkboard"/>
        </a:defRPr>
      </a:lvl7pPr>
      <a:lvl8pPr indent="1600200" algn="ctr" defTabSz="457200">
        <a:defRPr>
          <a:solidFill>
            <a:schemeClr val="tx1"/>
          </a:solidFill>
          <a:latin typeface="+mn-lt"/>
          <a:ea typeface="+mn-ea"/>
          <a:cs typeface="+mn-cs"/>
          <a:sym typeface="Chalkboard"/>
        </a:defRPr>
      </a:lvl8pPr>
      <a:lvl9pPr indent="1828800" algn="ctr" defTabSz="457200">
        <a:defRPr>
          <a:solidFill>
            <a:schemeClr val="tx1"/>
          </a:solidFill>
          <a:latin typeface="+mn-lt"/>
          <a:ea typeface="+mn-ea"/>
          <a:cs typeface="+mn-cs"/>
          <a:sym typeface="Chalkboar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schoolsforchiapa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Who are the Zapatistas?</a:t>
            </a:r>
          </a:p>
        </p:txBody>
      </p:sp>
      <p:sp>
        <p:nvSpPr>
          <p:cNvPr id="38" name="Shape 38"/>
          <p:cNvSpPr>
            <a:spLocks noGrp="1"/>
          </p:cNvSpPr>
          <p:nvPr>
            <p:ph type="body" idx="1"/>
          </p:nvPr>
        </p:nvSpPr>
        <p:spPr>
          <a:prstGeom prst="rect">
            <a:avLst/>
          </a:prstGeom>
        </p:spPr>
        <p:txBody>
          <a:bodyPr/>
          <a:lstStyle/>
          <a:p>
            <a:pPr lvl="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0-#ppt_w/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The Conflict</a:t>
            </a:r>
          </a:p>
        </p:txBody>
      </p:sp>
      <p:sp>
        <p:nvSpPr>
          <p:cNvPr id="72" name="Shape 72"/>
          <p:cNvSpPr>
            <a:spLocks noGrp="1"/>
          </p:cNvSpPr>
          <p:nvPr>
            <p:ph type="body" idx="1"/>
          </p:nvPr>
        </p:nvSpPr>
        <p:spPr>
          <a:xfrm>
            <a:off x="416619" y="2088554"/>
            <a:ext cx="11807578" cy="6598246"/>
          </a:xfrm>
          <a:prstGeom prst="rect">
            <a:avLst/>
          </a:prstGeom>
        </p:spPr>
        <p:txBody>
          <a:bodyPr/>
          <a:lstStyle/>
          <a:p>
            <a:pPr lvl="0">
              <a:buBlip>
                <a:blip r:embed="rId2"/>
              </a:buBlip>
              <a:defRPr sz="1800">
                <a:solidFill>
                  <a:srgbClr val="000000"/>
                </a:solidFill>
              </a:defRPr>
            </a:pPr>
            <a:r>
              <a:rPr sz="3600">
                <a:solidFill>
                  <a:srgbClr val="FFFFFF"/>
                </a:solidFill>
              </a:rPr>
              <a:t>The Zapatistas took over five towns in Chiapas. The Mexican Government responded by sending in the army and bombing communities.</a:t>
            </a:r>
          </a:p>
          <a:p>
            <a:pPr lvl="0">
              <a:buBlip>
                <a:blip r:embed="rId2"/>
              </a:buBlip>
              <a:defRPr sz="1800">
                <a:solidFill>
                  <a:srgbClr val="000000"/>
                </a:solidFill>
              </a:defRPr>
            </a:pPr>
            <a:r>
              <a:rPr sz="3600">
                <a:solidFill>
                  <a:srgbClr val="FFFFFF"/>
                </a:solidFill>
              </a:rPr>
              <a:t>Twelve days of fighting followed. Hundreds died, mostly indigenous people. </a:t>
            </a:r>
          </a:p>
          <a:p>
            <a:pPr lvl="0">
              <a:buBlip>
                <a:blip r:embed="rId2"/>
              </a:buBlip>
              <a:defRPr sz="1800">
                <a:solidFill>
                  <a:srgbClr val="000000"/>
                </a:solidFill>
              </a:defRPr>
            </a:pPr>
            <a:r>
              <a:rPr sz="3600">
                <a:solidFill>
                  <a:srgbClr val="FFFFFF"/>
                </a:solidFill>
              </a:rPr>
              <a:t>The Mexican people called for a ceasefire. The Zapatistas have respected this ceasefire to this day. The Mexican Government responded by continuing to militarize Chiapas.</a:t>
            </a:r>
          </a:p>
        </p:txBody>
      </p:sp>
      <p:pic>
        <p:nvPicPr>
          <p:cNvPr id="73" name="Picture 72"/>
          <p:cNvPicPr/>
          <p:nvPr/>
        </p:nvPicPr>
        <p:blipFill>
          <a:blip r:embed="rId3">
            <a:extLst/>
          </a:blip>
          <a:stretch>
            <a:fillRect/>
          </a:stretch>
        </p:blipFill>
        <p:spPr>
          <a:xfrm>
            <a:off x="-12700" y="1125877"/>
            <a:ext cx="13030200" cy="7324046"/>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71"/>
                                        </p:tgtEl>
                                        <p:attrNameLst>
                                          <p:attrName>style.visibility</p:attrName>
                                        </p:attrNameLst>
                                      </p:cBhvr>
                                      <p:to>
                                        <p:strVal val="visible"/>
                                      </p:to>
                                    </p:set>
                                    <p:anim calcmode="lin" valueType="num">
                                      <p:cBhvr>
                                        <p:cTn id="7" dur="1000" fill="hold"/>
                                        <p:tgtEl>
                                          <p:spTgt spid="71"/>
                                        </p:tgtEl>
                                        <p:attrNameLst>
                                          <p:attrName>ppt_x</p:attrName>
                                        </p:attrNameLst>
                                      </p:cBhvr>
                                      <p:tavLst>
                                        <p:tav tm="0">
                                          <p:val>
                                            <p:strVal val="0-#ppt_w/2"/>
                                          </p:val>
                                        </p:tav>
                                        <p:tav tm="100000">
                                          <p:val>
                                            <p:strVal val="#ppt_x"/>
                                          </p:val>
                                        </p:tav>
                                      </p:tavLst>
                                    </p:anim>
                                    <p:anim calcmode="lin" valueType="num">
                                      <p:cBhvr>
                                        <p:cTn id="8" dur="1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2">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7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7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3" nodeType="clickEffect">
                                  <p:stCondLst>
                                    <p:cond delay="0"/>
                                  </p:stCondLst>
                                  <p:iterate>
                                    <p:tmAbs val="0"/>
                                  </p:iterate>
                                  <p:childTnLst>
                                    <p:set>
                                      <p:cBhvr>
                                        <p:cTn id="26" fill="hold"/>
                                        <p:tgtEl>
                                          <p:spTgt spid="73"/>
                                        </p:tgtEl>
                                        <p:attrNameLst>
                                          <p:attrName>style.visibility</p:attrName>
                                        </p:attrNameLst>
                                      </p:cBhvr>
                                      <p:to>
                                        <p:strVal val="visible"/>
                                      </p:to>
                                    </p:set>
                                    <p:animEffect transition="in" filter="blinds(vertical)">
                                      <p:cBhvr>
                                        <p:cTn id="2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advAuto="0"/>
      <p:bldP spid="72" grpId="2" build="p" bldLvl="5" animBg="1" advAuto="0"/>
      <p:bldP spid="73"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The San Andres Accords</a:t>
            </a:r>
          </a:p>
        </p:txBody>
      </p:sp>
      <p:sp>
        <p:nvSpPr>
          <p:cNvPr id="76" name="Shape 76"/>
          <p:cNvSpPr>
            <a:spLocks noGrp="1"/>
          </p:cNvSpPr>
          <p:nvPr>
            <p:ph type="body" idx="1"/>
          </p:nvPr>
        </p:nvSpPr>
        <p:spPr>
          <a:xfrm>
            <a:off x="70395" y="2012900"/>
            <a:ext cx="6896052" cy="7607400"/>
          </a:xfrm>
          <a:prstGeom prst="rect">
            <a:avLst/>
          </a:prstGeom>
        </p:spPr>
        <p:txBody>
          <a:bodyPr/>
          <a:lstStyle/>
          <a:p>
            <a:pPr lvl="0">
              <a:buBlip>
                <a:blip r:embed="rId2"/>
              </a:buBlip>
              <a:defRPr sz="1800">
                <a:solidFill>
                  <a:srgbClr val="000000"/>
                </a:solidFill>
              </a:defRPr>
            </a:pPr>
            <a:r>
              <a:rPr sz="3000">
                <a:solidFill>
                  <a:srgbClr val="FFFFFF"/>
                </a:solidFill>
              </a:rPr>
              <a:t>The Mexican Government and the Zapatistas came together to negotiate an agreement.</a:t>
            </a:r>
          </a:p>
          <a:p>
            <a:pPr lvl="0">
              <a:buBlip>
                <a:blip r:embed="rId2"/>
              </a:buBlip>
              <a:defRPr sz="1800">
                <a:solidFill>
                  <a:srgbClr val="000000"/>
                </a:solidFill>
              </a:defRPr>
            </a:pPr>
            <a:r>
              <a:rPr sz="3000">
                <a:solidFill>
                  <a:srgbClr val="FFFFFF"/>
                </a:solidFill>
              </a:rPr>
              <a:t>On February 16th, 1996, the two sides signed this agreement in the town of San Andres.</a:t>
            </a:r>
          </a:p>
          <a:p>
            <a:pPr lvl="0">
              <a:buBlip>
                <a:blip r:embed="rId2"/>
              </a:buBlip>
              <a:defRPr sz="1800">
                <a:solidFill>
                  <a:srgbClr val="000000"/>
                </a:solidFill>
              </a:defRPr>
            </a:pPr>
            <a:r>
              <a:rPr sz="3000">
                <a:solidFill>
                  <a:srgbClr val="FFFFFF"/>
                </a:solidFill>
              </a:rPr>
              <a:t>The Accords promised to respect indigenous culture, the preservation of their natural resources, more participation in decision making, and the right to autonomy. </a:t>
            </a:r>
          </a:p>
        </p:txBody>
      </p:sp>
      <p:pic>
        <p:nvPicPr>
          <p:cNvPr id="77" name="Picture 76"/>
          <p:cNvPicPr/>
          <p:nvPr/>
        </p:nvPicPr>
        <p:blipFill>
          <a:blip r:embed="rId3">
            <a:extLst/>
          </a:blip>
          <a:stretch>
            <a:fillRect/>
          </a:stretch>
        </p:blipFill>
        <p:spPr>
          <a:xfrm>
            <a:off x="6896100" y="3018642"/>
            <a:ext cx="5545652" cy="544590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75"/>
                                        </p:tgtEl>
                                        <p:attrNameLst>
                                          <p:attrName>style.visibility</p:attrName>
                                        </p:attrNameLst>
                                      </p:cBhvr>
                                      <p:to>
                                        <p:strVal val="visible"/>
                                      </p:to>
                                    </p:set>
                                    <p:anim calcmode="lin" valueType="num">
                                      <p:cBhvr>
                                        <p:cTn id="7" dur="1000" fill="hold"/>
                                        <p:tgtEl>
                                          <p:spTgt spid="75"/>
                                        </p:tgtEl>
                                        <p:attrNameLst>
                                          <p:attrName>ppt_x</p:attrName>
                                        </p:attrNameLst>
                                      </p:cBhvr>
                                      <p:tavLst>
                                        <p:tav tm="0">
                                          <p:val>
                                            <p:strVal val="0-#ppt_w/2"/>
                                          </p:val>
                                        </p:tav>
                                        <p:tav tm="100000">
                                          <p:val>
                                            <p:strVal val="#ppt_x"/>
                                          </p:val>
                                        </p:tav>
                                      </p:tavLst>
                                    </p:anim>
                                    <p:anim calcmode="lin" valueType="num">
                                      <p:cBhvr>
                                        <p:cTn id="8"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6">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7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7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7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3" nodeType="clickEffect">
                                  <p:stCondLst>
                                    <p:cond delay="0"/>
                                  </p:stCondLst>
                                  <p:iterate>
                                    <p:tmAbs val="0"/>
                                  </p:iterate>
                                  <p:childTnLst>
                                    <p:set>
                                      <p:cBhvr>
                                        <p:cTn id="26" fill="hold"/>
                                        <p:tgtEl>
                                          <p:spTgt spid="77"/>
                                        </p:tgtEl>
                                        <p:attrNameLst>
                                          <p:attrName>style.visibility</p:attrName>
                                        </p:attrNameLst>
                                      </p:cBhvr>
                                      <p:to>
                                        <p:strVal val="visible"/>
                                      </p:to>
                                    </p:set>
                                    <p:animEffect transition="in" filter="dissolve">
                                      <p:cBhvr>
                                        <p:cTn id="27" dur="1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animBg="1" advAuto="0"/>
      <p:bldP spid="76" grpId="2" build="p" bldLvl="5" animBg="1" advAuto="0"/>
      <p:bldP spid="77"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Autonomy</a:t>
            </a:r>
          </a:p>
        </p:txBody>
      </p:sp>
      <p:sp>
        <p:nvSpPr>
          <p:cNvPr id="80" name="Shape 80"/>
          <p:cNvSpPr>
            <a:spLocks noGrp="1"/>
          </p:cNvSpPr>
          <p:nvPr>
            <p:ph type="body" idx="1"/>
          </p:nvPr>
        </p:nvSpPr>
        <p:spPr>
          <a:xfrm>
            <a:off x="100806" y="1967507"/>
            <a:ext cx="6721426" cy="7698186"/>
          </a:xfrm>
          <a:prstGeom prst="rect">
            <a:avLst/>
          </a:prstGeom>
        </p:spPr>
        <p:txBody>
          <a:bodyPr/>
          <a:lstStyle/>
          <a:p>
            <a:pPr lvl="0">
              <a:buBlip>
                <a:blip r:embed="rId2"/>
              </a:buBlip>
              <a:defRPr sz="1800">
                <a:solidFill>
                  <a:srgbClr val="000000"/>
                </a:solidFill>
              </a:defRPr>
            </a:pPr>
            <a:r>
              <a:rPr sz="2500">
                <a:solidFill>
                  <a:srgbClr val="FFFFFF"/>
                </a:solidFill>
              </a:rPr>
              <a:t>The Mexican Government never respected the San Andres Accords.</a:t>
            </a:r>
          </a:p>
          <a:p>
            <a:pPr lvl="0">
              <a:buBlip>
                <a:blip r:embed="rId2"/>
              </a:buBlip>
              <a:defRPr sz="1800">
                <a:solidFill>
                  <a:srgbClr val="000000"/>
                </a:solidFill>
              </a:defRPr>
            </a:pPr>
            <a:r>
              <a:rPr sz="2500">
                <a:solidFill>
                  <a:srgbClr val="FFFFFF"/>
                </a:solidFill>
              </a:rPr>
              <a:t>The Zapatistas decided to implement the accords themselves. They called this autonomy.</a:t>
            </a:r>
          </a:p>
          <a:p>
            <a:pPr lvl="0">
              <a:buBlip>
                <a:blip r:embed="rId2"/>
              </a:buBlip>
              <a:defRPr sz="1800">
                <a:solidFill>
                  <a:srgbClr val="000000"/>
                </a:solidFill>
              </a:defRPr>
            </a:pPr>
            <a:r>
              <a:rPr sz="2500">
                <a:solidFill>
                  <a:srgbClr val="FFFFFF"/>
                </a:solidFill>
              </a:rPr>
              <a:t>They divided their territory into five centres of administration or ‘caracoles’. They called their new system of government ‘Good Government’.</a:t>
            </a:r>
          </a:p>
          <a:p>
            <a:pPr lvl="0">
              <a:buBlip>
                <a:blip r:embed="rId2"/>
              </a:buBlip>
              <a:defRPr sz="1800">
                <a:solidFill>
                  <a:srgbClr val="000000"/>
                </a:solidFill>
              </a:defRPr>
            </a:pPr>
            <a:r>
              <a:rPr sz="2500">
                <a:solidFill>
                  <a:srgbClr val="FFFFFF"/>
                </a:solidFill>
              </a:rPr>
              <a:t>They continue to build their own schools, health clinics, to be independent of the ‘Bad Government’. They believe ‘Another world is possible’. </a:t>
            </a:r>
          </a:p>
        </p:txBody>
      </p:sp>
      <p:pic>
        <p:nvPicPr>
          <p:cNvPr id="81" name="pasted-image.pdf"/>
          <p:cNvPicPr/>
          <p:nvPr/>
        </p:nvPicPr>
        <p:blipFill>
          <a:blip r:embed="rId3">
            <a:extLst/>
          </a:blip>
          <a:stretch>
            <a:fillRect/>
          </a:stretch>
        </p:blipFill>
        <p:spPr>
          <a:xfrm>
            <a:off x="6048402" y="2141304"/>
            <a:ext cx="6292796" cy="8899992"/>
          </a:xfrm>
          <a:prstGeom prst="rect">
            <a:avLst/>
          </a:prstGeom>
          <a:ln w="88900">
            <a:miter lim="400000"/>
          </a:ln>
        </p:spPr>
      </p:pic>
      <p:pic>
        <p:nvPicPr>
          <p:cNvPr id="82" name="pasted-image.tif"/>
          <p:cNvPicPr/>
          <p:nvPr/>
        </p:nvPicPr>
        <p:blipFill>
          <a:blip r:embed="rId4">
            <a:extLst/>
          </a:blip>
          <a:stretch>
            <a:fillRect/>
          </a:stretch>
        </p:blipFill>
        <p:spPr>
          <a:xfrm>
            <a:off x="774700" y="681915"/>
            <a:ext cx="11186359" cy="8389770"/>
          </a:xfrm>
          <a:prstGeom prst="rect">
            <a:avLst/>
          </a:prstGeom>
          <a:ln w="889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79"/>
                                        </p:tgtEl>
                                        <p:attrNameLst>
                                          <p:attrName>style.visibility</p:attrName>
                                        </p:attrNameLst>
                                      </p:cBhvr>
                                      <p:to>
                                        <p:strVal val="visible"/>
                                      </p:to>
                                    </p:set>
                                    <p:anim calcmode="lin" valueType="num">
                                      <p:cBhvr>
                                        <p:cTn id="7" dur="1000" fill="hold"/>
                                        <p:tgtEl>
                                          <p:spTgt spid="79"/>
                                        </p:tgtEl>
                                        <p:attrNameLst>
                                          <p:attrName>ppt_x</p:attrName>
                                        </p:attrNameLst>
                                      </p:cBhvr>
                                      <p:tavLst>
                                        <p:tav tm="0">
                                          <p:val>
                                            <p:strVal val="0-#ppt_w/2"/>
                                          </p:val>
                                        </p:tav>
                                        <p:tav tm="100000">
                                          <p:val>
                                            <p:strVal val="#ppt_x"/>
                                          </p:val>
                                        </p:tav>
                                      </p:tavLst>
                                    </p:anim>
                                    <p:anim calcmode="lin" valueType="num">
                                      <p:cBhvr>
                                        <p:cTn id="8" dur="10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80">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8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8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8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3" nodeType="clickEffect">
                                  <p:stCondLst>
                                    <p:cond delay="0"/>
                                  </p:stCondLst>
                                  <p:iterate>
                                    <p:tmAbs val="0"/>
                                  </p:iterate>
                                  <p:childTnLst>
                                    <p:set>
                                      <p:cBhvr>
                                        <p:cTn id="26" fill="hold"/>
                                        <p:tgtEl>
                                          <p:spTgt spid="81"/>
                                        </p:tgtEl>
                                        <p:attrNameLst>
                                          <p:attrName>style.visibility</p:attrName>
                                        </p:attrNameLst>
                                      </p:cBhvr>
                                      <p:to>
                                        <p:strVal val="visible"/>
                                      </p:to>
                                    </p:set>
                                    <p:animEffect transition="in" filter="fade">
                                      <p:cBhvr>
                                        <p:cTn id="27" dur="20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2" nodeType="clickEffect">
                                  <p:stCondLst>
                                    <p:cond delay="0"/>
                                  </p:stCondLst>
                                  <p:iterate>
                                    <p:tmAbs val="0"/>
                                  </p:iterate>
                                  <p:childTnLst>
                                    <p:set>
                                      <p:cBhvr>
                                        <p:cTn id="31" fill="hold"/>
                                        <p:tgtEl>
                                          <p:spTgt spid="80">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4" nodeType="clickEffect">
                                  <p:stCondLst>
                                    <p:cond delay="0"/>
                                  </p:stCondLst>
                                  <p:iterate>
                                    <p:tmAbs val="0"/>
                                  </p:iterate>
                                  <p:childTnLst>
                                    <p:set>
                                      <p:cBhvr>
                                        <p:cTn id="35" fill="hold"/>
                                        <p:tgtEl>
                                          <p:spTgt spid="82"/>
                                        </p:tgtEl>
                                        <p:attrNameLst>
                                          <p:attrName>style.visibility</p:attrName>
                                        </p:attrNameLst>
                                      </p:cBhvr>
                                      <p:to>
                                        <p:strVal val="visible"/>
                                      </p:to>
                                    </p:set>
                                    <p:animEffect transition="in" filter="dissolve">
                                      <p:cBhvr>
                                        <p:cTn id="36" dur="3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P spid="80" grpId="2" build="p" bldLvl="5" animBg="1" advAuto="0"/>
      <p:bldP spid="81" grpId="3" animBg="1" advAuto="0"/>
      <p:bldP spid="82"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So…what can you do?</a:t>
            </a:r>
          </a:p>
        </p:txBody>
      </p:sp>
      <p:sp>
        <p:nvSpPr>
          <p:cNvPr id="85" name="Shape 85"/>
          <p:cNvSpPr>
            <a:spLocks noGrp="1"/>
          </p:cNvSpPr>
          <p:nvPr>
            <p:ph type="body" idx="1"/>
          </p:nvPr>
        </p:nvSpPr>
        <p:spPr>
          <a:xfrm>
            <a:off x="-148184" y="2946400"/>
            <a:ext cx="12691072" cy="5740400"/>
          </a:xfrm>
          <a:prstGeom prst="rect">
            <a:avLst/>
          </a:prstGeom>
        </p:spPr>
        <p:txBody>
          <a:bodyPr/>
          <a:lstStyle/>
          <a:p>
            <a:pPr lvl="0">
              <a:buBlip>
                <a:blip r:embed="rId2"/>
              </a:buBlip>
              <a:defRPr sz="1800">
                <a:solidFill>
                  <a:srgbClr val="000000"/>
                </a:solidFill>
              </a:defRPr>
            </a:pPr>
            <a:r>
              <a:rPr sz="3600">
                <a:solidFill>
                  <a:srgbClr val="FFFFFF"/>
                </a:solidFill>
              </a:rPr>
              <a:t>Visit our website </a:t>
            </a:r>
            <a:r>
              <a:rPr sz="3600" u="sng">
                <a:solidFill>
                  <a:srgbClr val="FFFFFF"/>
                </a:solidFill>
                <a:hlinkClick r:id="rId3"/>
              </a:rPr>
              <a:t>http://www.schoolsforchiapas.org</a:t>
            </a:r>
            <a:r>
              <a:rPr sz="3600">
                <a:solidFill>
                  <a:srgbClr val="FFFFFF"/>
                </a:solidFill>
              </a:rPr>
              <a:t> to find out more about the Zapatistas.</a:t>
            </a:r>
          </a:p>
          <a:p>
            <a:pPr lvl="0">
              <a:buBlip>
                <a:blip r:embed="rId2"/>
              </a:buBlip>
              <a:defRPr sz="1800">
                <a:solidFill>
                  <a:srgbClr val="000000"/>
                </a:solidFill>
              </a:defRPr>
            </a:pPr>
            <a:r>
              <a:rPr sz="3600">
                <a:solidFill>
                  <a:srgbClr val="FFFFFF"/>
                </a:solidFill>
              </a:rPr>
              <a:t>Explore the page to discover ways that you can support the Zapatistas.</a:t>
            </a:r>
          </a:p>
          <a:p>
            <a:pPr lvl="0">
              <a:buBlip>
                <a:blip r:embed="rId2"/>
              </a:buBlip>
              <a:defRPr sz="1800">
                <a:solidFill>
                  <a:srgbClr val="000000"/>
                </a:solidFill>
              </a:defRPr>
            </a:pPr>
            <a:r>
              <a:rPr sz="3600">
                <a:solidFill>
                  <a:srgbClr val="FFFFFF"/>
                </a:solidFill>
              </a:rPr>
              <a:t>Follow Schools for Chiapas on Facebook.</a:t>
            </a:r>
          </a:p>
          <a:p>
            <a:pPr lvl="0">
              <a:buBlip>
                <a:blip r:embed="rId2"/>
              </a:buBlip>
              <a:defRPr sz="1800">
                <a:solidFill>
                  <a:srgbClr val="000000"/>
                </a:solidFill>
              </a:defRPr>
            </a:pPr>
            <a:r>
              <a:rPr sz="3600">
                <a:solidFill>
                  <a:srgbClr val="FFFFFF"/>
                </a:solidFill>
              </a:rPr>
              <a:t>Think of ways that you can build a better world!</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84"/>
                                        </p:tgtEl>
                                        <p:attrNameLst>
                                          <p:attrName>style.visibility</p:attrName>
                                        </p:attrNameLst>
                                      </p:cBhvr>
                                      <p:to>
                                        <p:strVal val="visible"/>
                                      </p:to>
                                    </p:set>
                                    <p:anim calcmode="lin" valueType="num">
                                      <p:cBhvr>
                                        <p:cTn id="7" dur="1000" fill="hold"/>
                                        <p:tgtEl>
                                          <p:spTgt spid="84"/>
                                        </p:tgtEl>
                                        <p:attrNameLst>
                                          <p:attrName>ppt_x</p:attrName>
                                        </p:attrNameLst>
                                      </p:cBhvr>
                                      <p:tavLst>
                                        <p:tav tm="0">
                                          <p:val>
                                            <p:strVal val="0-#ppt_w/2"/>
                                          </p:val>
                                        </p:tav>
                                        <p:tav tm="100000">
                                          <p:val>
                                            <p:strVal val="#ppt_x"/>
                                          </p:val>
                                        </p:tav>
                                      </p:tavLst>
                                    </p:anim>
                                    <p:anim calcmode="lin" valueType="num">
                                      <p:cBhvr>
                                        <p:cTn id="8" dur="10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85">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8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8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iterate>
                                    <p:tmAbs val="0"/>
                                  </p:iterate>
                                  <p:childTnLst>
                                    <p:set>
                                      <p:cBhvr>
                                        <p:cTn id="26" fill="hold"/>
                                        <p:tgtEl>
                                          <p:spTgt spid="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advAuto="0"/>
      <p:bldP spid="85" grpId="2"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1270000" y="6673516"/>
            <a:ext cx="10464800" cy="2851484"/>
          </a:xfrm>
          <a:prstGeom prst="rect">
            <a:avLst/>
          </a:prstGeom>
        </p:spPr>
        <p:txBody>
          <a:bodyPr/>
          <a:lstStyle/>
          <a:p>
            <a:pPr lvl="0" algn="just">
              <a:buSzPct val="100000"/>
              <a:defRPr sz="1800">
                <a:solidFill>
                  <a:srgbClr val="000000"/>
                </a:solidFill>
              </a:defRPr>
            </a:pPr>
            <a:r>
              <a:rPr lang="ga-IE" sz="3600" dirty="0" smtClean="0">
                <a:solidFill>
                  <a:srgbClr val="FFFFFF"/>
                </a:solidFill>
              </a:rPr>
              <a:t>-</a:t>
            </a:r>
            <a:r>
              <a:rPr sz="3600" dirty="0" smtClean="0">
                <a:solidFill>
                  <a:srgbClr val="FFFFFF"/>
                </a:solidFill>
              </a:rPr>
              <a:t>The </a:t>
            </a:r>
            <a:r>
              <a:rPr sz="3600" dirty="0">
                <a:solidFill>
                  <a:srgbClr val="FFFFFF"/>
                </a:solidFill>
              </a:rPr>
              <a:t>Zapatistas are a revolutionary movement.</a:t>
            </a:r>
          </a:p>
          <a:p>
            <a:pPr marL="571500" lvl="0" indent="-571500" algn="just">
              <a:buSzPct val="100000"/>
              <a:defRPr sz="1800">
                <a:solidFill>
                  <a:srgbClr val="000000"/>
                </a:solidFill>
              </a:defRPr>
            </a:pPr>
            <a:r>
              <a:rPr lang="ga-IE" sz="3600" dirty="0" smtClean="0">
                <a:solidFill>
                  <a:srgbClr val="FFFFFF"/>
                </a:solidFill>
              </a:rPr>
              <a:t>-</a:t>
            </a:r>
            <a:r>
              <a:rPr sz="3600" dirty="0" smtClean="0">
                <a:solidFill>
                  <a:srgbClr val="FFFFFF"/>
                </a:solidFill>
              </a:rPr>
              <a:t>They </a:t>
            </a:r>
            <a:r>
              <a:rPr sz="3600" dirty="0">
                <a:solidFill>
                  <a:srgbClr val="FFFFFF"/>
                </a:solidFill>
              </a:rPr>
              <a:t>live in Chiapas, Mexico.</a:t>
            </a:r>
          </a:p>
          <a:p>
            <a:pPr marL="571500" lvl="0" indent="-571500" algn="just">
              <a:buSzPct val="100000"/>
              <a:defRPr sz="1800">
                <a:solidFill>
                  <a:srgbClr val="000000"/>
                </a:solidFill>
              </a:defRPr>
            </a:pPr>
            <a:r>
              <a:rPr lang="ga-IE" sz="3600" dirty="0" smtClean="0">
                <a:solidFill>
                  <a:srgbClr val="FFFFFF"/>
                </a:solidFill>
              </a:rPr>
              <a:t>-</a:t>
            </a:r>
            <a:r>
              <a:rPr sz="3600" dirty="0" smtClean="0">
                <a:solidFill>
                  <a:srgbClr val="FFFFFF"/>
                </a:solidFill>
              </a:rPr>
              <a:t>They </a:t>
            </a:r>
            <a:r>
              <a:rPr sz="3600" dirty="0">
                <a:solidFill>
                  <a:srgbClr val="FFFFFF"/>
                </a:solidFill>
              </a:rPr>
              <a:t>are mostly farmers, and have a very </a:t>
            </a:r>
            <a:r>
              <a:rPr sz="3600" dirty="0" smtClean="0">
                <a:solidFill>
                  <a:srgbClr val="FFFFFF"/>
                </a:solidFill>
              </a:rPr>
              <a:t>close</a:t>
            </a:r>
            <a:r>
              <a:rPr lang="ga-IE" sz="3600" dirty="0" smtClean="0">
                <a:solidFill>
                  <a:srgbClr val="FFFFFF"/>
                </a:solidFill>
              </a:rPr>
              <a:t/>
            </a:r>
            <a:br>
              <a:rPr lang="ga-IE" sz="3600" dirty="0" smtClean="0">
                <a:solidFill>
                  <a:srgbClr val="FFFFFF"/>
                </a:solidFill>
              </a:rPr>
            </a:br>
            <a:r>
              <a:rPr sz="3600" dirty="0" smtClean="0">
                <a:solidFill>
                  <a:srgbClr val="FFFFFF"/>
                </a:solidFill>
              </a:rPr>
              <a:t>relationship </a:t>
            </a:r>
            <a:r>
              <a:rPr sz="3600" dirty="0">
                <a:solidFill>
                  <a:srgbClr val="FFFFFF"/>
                </a:solidFill>
              </a:rPr>
              <a:t>with the Earth, which they call ‘Madre Tierra’ or Mother Earth.</a:t>
            </a:r>
          </a:p>
          <a:p>
            <a:pPr marL="762000" lvl="0" indent="-762000" algn="l">
              <a:buSzPct val="100000"/>
              <a:defRPr sz="1800">
                <a:solidFill>
                  <a:srgbClr val="000000"/>
                </a:solidFill>
              </a:defRPr>
            </a:pPr>
            <a:endParaRPr sz="4800" dirty="0">
              <a:solidFill>
                <a:srgbClr val="FFFFFF"/>
              </a:solidFill>
            </a:endParaRPr>
          </a:p>
          <a:p>
            <a:pPr marL="762000" lvl="0" indent="-762000" algn="l">
              <a:buSzPct val="100000"/>
              <a:defRPr sz="1800">
                <a:solidFill>
                  <a:srgbClr val="000000"/>
                </a:solidFill>
              </a:defRPr>
            </a:pPr>
            <a:endParaRPr sz="4800" dirty="0">
              <a:solidFill>
                <a:srgbClr val="FFFFFF"/>
              </a:solidFill>
            </a:endParaRPr>
          </a:p>
        </p:txBody>
      </p:sp>
      <p:pic>
        <p:nvPicPr>
          <p:cNvPr id="41" name="Picture 40"/>
          <p:cNvPicPr/>
          <p:nvPr/>
        </p:nvPicPr>
        <p:blipFill>
          <a:blip r:embed="rId2">
            <a:extLst/>
          </a:blip>
          <a:stretch>
            <a:fillRect/>
          </a:stretch>
        </p:blipFill>
        <p:spPr>
          <a:xfrm>
            <a:off x="1859588" y="787400"/>
            <a:ext cx="9341812" cy="52832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1"/>
                                        </p:tgtEl>
                                        <p:attrNameLst>
                                          <p:attrName>style.visibility</p:attrName>
                                        </p:attrNameLst>
                                      </p:cBhvr>
                                      <p:to>
                                        <p:strVal val="visible"/>
                                      </p:to>
                                    </p:set>
                                    <p:animEffect transition="in" filter="box(out)">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2" animBg="1" advAuto="0"/>
      <p:bldP spid="41"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The People of Corn</a:t>
            </a:r>
          </a:p>
        </p:txBody>
      </p:sp>
      <p:sp>
        <p:nvSpPr>
          <p:cNvPr id="44" name="Shape 44"/>
          <p:cNvSpPr>
            <a:spLocks noGrp="1"/>
          </p:cNvSpPr>
          <p:nvPr>
            <p:ph type="body" idx="1"/>
          </p:nvPr>
        </p:nvSpPr>
        <p:spPr>
          <a:xfrm>
            <a:off x="508000" y="2095500"/>
            <a:ext cx="5016500" cy="7239000"/>
          </a:xfrm>
          <a:prstGeom prst="rect">
            <a:avLst/>
          </a:prstGeom>
        </p:spPr>
        <p:txBody>
          <a:bodyPr/>
          <a:lstStyle/>
          <a:p>
            <a:pPr lvl="0">
              <a:buBlip>
                <a:blip r:embed="rId2"/>
              </a:buBlip>
              <a:defRPr sz="1800">
                <a:solidFill>
                  <a:srgbClr val="000000"/>
                </a:solidFill>
              </a:defRPr>
            </a:pPr>
            <a:r>
              <a:rPr sz="3000">
                <a:solidFill>
                  <a:srgbClr val="FFFFFF"/>
                </a:solidFill>
              </a:rPr>
              <a:t>Corn or maize is the staple diet of the people of Chiapas.</a:t>
            </a:r>
          </a:p>
          <a:p>
            <a:pPr lvl="0">
              <a:buBlip>
                <a:blip r:embed="rId2"/>
              </a:buBlip>
              <a:defRPr sz="1800">
                <a:solidFill>
                  <a:srgbClr val="000000"/>
                </a:solidFill>
              </a:defRPr>
            </a:pPr>
            <a:r>
              <a:rPr sz="3000">
                <a:solidFill>
                  <a:srgbClr val="FFFFFF"/>
                </a:solidFill>
              </a:rPr>
              <a:t>Corn is eaten on the cob, milled to make flour from which they make tortillas, and also to make the  drink ‘pozol’.</a:t>
            </a:r>
          </a:p>
          <a:p>
            <a:pPr lvl="0">
              <a:buBlip>
                <a:blip r:embed="rId2"/>
              </a:buBlip>
              <a:defRPr sz="1800">
                <a:solidFill>
                  <a:srgbClr val="000000"/>
                </a:solidFill>
              </a:defRPr>
            </a:pPr>
            <a:r>
              <a:rPr sz="3000">
                <a:solidFill>
                  <a:srgbClr val="FFFFFF"/>
                </a:solidFill>
              </a:rPr>
              <a:t>For the farmers of Chiapas, corn is life.</a:t>
            </a:r>
          </a:p>
        </p:txBody>
      </p:sp>
      <p:pic>
        <p:nvPicPr>
          <p:cNvPr id="45" name="Picture 44"/>
          <p:cNvPicPr/>
          <p:nvPr/>
        </p:nvPicPr>
        <p:blipFill>
          <a:blip r:embed="rId3">
            <a:extLst/>
          </a:blip>
          <a:stretch>
            <a:fillRect/>
          </a:stretch>
        </p:blipFill>
        <p:spPr>
          <a:xfrm>
            <a:off x="5727700" y="3213100"/>
            <a:ext cx="6985000" cy="53213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0-#ppt_w/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iterate>
                                    <p:tmAbs val="0"/>
                                  </p:iterate>
                                  <p:childTnLst>
                                    <p:set>
                                      <p:cBhvr>
                                        <p:cTn id="12" fill="hold"/>
                                        <p:tgtEl>
                                          <p:spTgt spid="45"/>
                                        </p:tgtEl>
                                        <p:attrNameLst>
                                          <p:attrName>style.visibility</p:attrName>
                                        </p:attrNameLst>
                                      </p:cBhvr>
                                      <p:to>
                                        <p:strVal val="visible"/>
                                      </p:to>
                                    </p:set>
                                    <p:animEffect transition="in" filter="fade">
                                      <p:cBhvr>
                                        <p:cTn id="13" dur="1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iterate>
                                    <p:tmAbs val="0"/>
                                  </p:iterate>
                                  <p:childTnLst>
                                    <p:set>
                                      <p:cBhvr>
                                        <p:cTn id="17" fill="hold"/>
                                        <p:tgtEl>
                                          <p:spTgt spid="44">
                                            <p:bg/>
                                          </p:spTgt>
                                        </p:tgtEl>
                                        <p:attrNameLst>
                                          <p:attrName>style.visibility</p:attrName>
                                        </p:attrNameLst>
                                      </p:cBhvr>
                                      <p:to>
                                        <p:strVal val="visible"/>
                                      </p:to>
                                    </p:set>
                                  </p:childTnLst>
                                </p:cTn>
                              </p:par>
                              <p:par>
                                <p:cTn id="18" presetID="1" presetClass="entr" presetSubtype="0" fill="hold" grpId="3">
                                  <p:stCondLst>
                                    <p:cond delay="0"/>
                                  </p:stCondLst>
                                  <p:iterate>
                                    <p:tmAbs val="0"/>
                                  </p:iterate>
                                  <p:childTnLst>
                                    <p:set>
                                      <p:cBhvr>
                                        <p:cTn id="19" fill="hold"/>
                                        <p:tgtEl>
                                          <p:spTgt spid="4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4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iterate>
                                    <p:tmAbs val="0"/>
                                  </p:iterate>
                                  <p:childTnLst>
                                    <p:set>
                                      <p:cBhvr>
                                        <p:cTn id="27" fill="hold"/>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advAuto="0"/>
      <p:bldP spid="44" grpId="3" build="p" bldLvl="5" animBg="1" advAuto="0"/>
      <p:bldP spid="45"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The Zapatistas are Maya People</a:t>
            </a:r>
          </a:p>
        </p:txBody>
      </p:sp>
      <p:sp>
        <p:nvSpPr>
          <p:cNvPr id="48" name="Shape 48"/>
          <p:cNvSpPr>
            <a:spLocks noGrp="1"/>
          </p:cNvSpPr>
          <p:nvPr>
            <p:ph type="body" idx="1"/>
          </p:nvPr>
        </p:nvSpPr>
        <p:spPr>
          <a:xfrm>
            <a:off x="6426200" y="2946400"/>
            <a:ext cx="5778500" cy="6337300"/>
          </a:xfrm>
          <a:prstGeom prst="rect">
            <a:avLst/>
          </a:prstGeom>
        </p:spPr>
        <p:txBody>
          <a:bodyPr/>
          <a:lstStyle/>
          <a:p>
            <a:pPr marL="863809" lvl="0" indent="-406609">
              <a:buBlip>
                <a:blip r:embed="rId2"/>
              </a:buBlip>
              <a:defRPr sz="1800">
                <a:solidFill>
                  <a:srgbClr val="000000"/>
                </a:solidFill>
              </a:defRPr>
            </a:pPr>
            <a:r>
              <a:rPr sz="3000">
                <a:solidFill>
                  <a:srgbClr val="FFFFFF"/>
                </a:solidFill>
              </a:rPr>
              <a:t>The Zapatistas are descendants of the Maya.</a:t>
            </a:r>
          </a:p>
          <a:p>
            <a:pPr marL="863809" lvl="0" indent="-406609">
              <a:buBlip>
                <a:blip r:embed="rId2"/>
              </a:buBlip>
              <a:defRPr sz="1800">
                <a:solidFill>
                  <a:srgbClr val="000000"/>
                </a:solidFill>
              </a:defRPr>
            </a:pPr>
            <a:r>
              <a:rPr sz="3000">
                <a:solidFill>
                  <a:srgbClr val="FFFFFF"/>
                </a:solidFill>
              </a:rPr>
              <a:t>Maya civilization is famous for architecture, art, math and science.</a:t>
            </a:r>
          </a:p>
          <a:p>
            <a:pPr marL="863809" lvl="0" indent="-406609">
              <a:buBlip>
                <a:blip r:embed="rId2"/>
              </a:buBlip>
              <a:defRPr sz="1800">
                <a:solidFill>
                  <a:srgbClr val="000000"/>
                </a:solidFill>
              </a:defRPr>
            </a:pPr>
            <a:r>
              <a:rPr sz="3000">
                <a:solidFill>
                  <a:srgbClr val="FFFFFF"/>
                </a:solidFill>
              </a:rPr>
              <a:t>It peaked from 2000 BC to 900 AD.</a:t>
            </a:r>
          </a:p>
          <a:p>
            <a:pPr marL="863809" lvl="0" indent="-406609">
              <a:buBlip>
                <a:blip r:embed="rId2"/>
              </a:buBlip>
              <a:defRPr sz="1800">
                <a:solidFill>
                  <a:srgbClr val="000000"/>
                </a:solidFill>
              </a:defRPr>
            </a:pPr>
            <a:r>
              <a:rPr sz="3000">
                <a:solidFill>
                  <a:srgbClr val="FFFFFF"/>
                </a:solidFill>
              </a:rPr>
              <a:t>28% of the people of Chiapas speak Mayan languages today.</a:t>
            </a:r>
          </a:p>
        </p:txBody>
      </p:sp>
      <p:pic>
        <p:nvPicPr>
          <p:cNvPr id="49" name="droppedImage.pdf"/>
          <p:cNvPicPr/>
          <p:nvPr/>
        </p:nvPicPr>
        <p:blipFill>
          <a:blip r:embed="rId3">
            <a:extLst/>
          </a:blip>
          <a:stretch>
            <a:fillRect/>
          </a:stretch>
        </p:blipFill>
        <p:spPr>
          <a:xfrm>
            <a:off x="139700" y="1994560"/>
            <a:ext cx="6553382" cy="9258301"/>
          </a:xfrm>
          <a:prstGeom prst="rect">
            <a:avLst/>
          </a:prstGeom>
          <a:ln w="889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47"/>
                                        </p:tgtEl>
                                        <p:attrNameLst>
                                          <p:attrName>style.visibility</p:attrName>
                                        </p:attrNameLst>
                                      </p:cBhvr>
                                      <p:to>
                                        <p:strVal val="visible"/>
                                      </p:to>
                                    </p:set>
                                    <p:anim calcmode="lin" valueType="num">
                                      <p:cBhvr>
                                        <p:cTn id="7" dur="1000" fill="hold"/>
                                        <p:tgtEl>
                                          <p:spTgt spid="47"/>
                                        </p:tgtEl>
                                        <p:attrNameLst>
                                          <p:attrName>ppt_x</p:attrName>
                                        </p:attrNameLst>
                                      </p:cBhvr>
                                      <p:tavLst>
                                        <p:tav tm="0">
                                          <p:val>
                                            <p:strVal val="0-#ppt_w/2"/>
                                          </p:val>
                                        </p:tav>
                                        <p:tav tm="100000">
                                          <p:val>
                                            <p:strVal val="#ppt_x"/>
                                          </p:val>
                                        </p:tav>
                                      </p:tavLst>
                                    </p:anim>
                                    <p:anim calcmode="lin" valueType="num">
                                      <p:cBhvr>
                                        <p:cTn id="8"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8">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4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4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iterate>
                                    <p:tmAbs val="0"/>
                                  </p:iterate>
                                  <p:childTnLst>
                                    <p:set>
                                      <p:cBhvr>
                                        <p:cTn id="26" fill="hold"/>
                                        <p:tgtEl>
                                          <p:spTgt spid="4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3" nodeType="clickEffect">
                                  <p:stCondLst>
                                    <p:cond delay="0"/>
                                  </p:stCondLst>
                                  <p:iterate>
                                    <p:tmAbs val="0"/>
                                  </p:iterate>
                                  <p:childTnLst>
                                    <p:set>
                                      <p:cBhvr>
                                        <p:cTn id="30" fill="hold"/>
                                        <p:tgtEl>
                                          <p:spTgt spid="49"/>
                                        </p:tgtEl>
                                        <p:attrNameLst>
                                          <p:attrName>style.visibility</p:attrName>
                                        </p:attrNameLst>
                                      </p:cBhvr>
                                      <p:to>
                                        <p:strVal val="visible"/>
                                      </p:to>
                                    </p:set>
                                    <p:anim calcmode="lin" valueType="num">
                                      <p:cBhvr>
                                        <p:cTn id="31" dur="1000" fill="hold"/>
                                        <p:tgtEl>
                                          <p:spTgt spid="49"/>
                                        </p:tgtEl>
                                        <p:attrNameLst>
                                          <p:attrName>ppt_w</p:attrName>
                                        </p:attrNameLst>
                                      </p:cBhvr>
                                      <p:tavLst>
                                        <p:tav tm="0">
                                          <p:val>
                                            <p:fltVal val="0"/>
                                          </p:val>
                                        </p:tav>
                                        <p:tav tm="100000">
                                          <p:val>
                                            <p:strVal val="#ppt_w"/>
                                          </p:val>
                                        </p:tav>
                                      </p:tavLst>
                                    </p:anim>
                                    <p:anim calcmode="lin" valueType="num">
                                      <p:cBhvr>
                                        <p:cTn id="32" dur="10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advAuto="0"/>
      <p:bldP spid="48" grpId="2" build="p" bldLvl="5" animBg="1" advAuto="0"/>
      <p:bldP spid="49"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History of Resistance</a:t>
            </a:r>
          </a:p>
        </p:txBody>
      </p:sp>
      <p:sp>
        <p:nvSpPr>
          <p:cNvPr id="52" name="Shape 52"/>
          <p:cNvSpPr>
            <a:spLocks noGrp="1"/>
          </p:cNvSpPr>
          <p:nvPr>
            <p:ph type="body" idx="1"/>
          </p:nvPr>
        </p:nvSpPr>
        <p:spPr>
          <a:xfrm>
            <a:off x="6857156" y="1364753"/>
            <a:ext cx="5640488" cy="8890994"/>
          </a:xfrm>
          <a:prstGeom prst="rect">
            <a:avLst/>
          </a:prstGeom>
        </p:spPr>
        <p:txBody>
          <a:bodyPr/>
          <a:lstStyle/>
          <a:p>
            <a:pPr lvl="0">
              <a:buBlip>
                <a:blip r:embed="rId2"/>
              </a:buBlip>
              <a:defRPr sz="1800">
                <a:solidFill>
                  <a:srgbClr val="000000"/>
                </a:solidFill>
              </a:defRPr>
            </a:pPr>
            <a:r>
              <a:rPr sz="3000">
                <a:solidFill>
                  <a:srgbClr val="FFFFFF"/>
                </a:solidFill>
              </a:rPr>
              <a:t>Since the arrival of the Spaniards, the indigenous peoples of Mexico resisted colonization.</a:t>
            </a:r>
          </a:p>
          <a:p>
            <a:pPr lvl="0">
              <a:buBlip>
                <a:blip r:embed="rId2"/>
              </a:buBlip>
              <a:defRPr sz="1800">
                <a:solidFill>
                  <a:srgbClr val="000000"/>
                </a:solidFill>
              </a:defRPr>
            </a:pPr>
            <a:r>
              <a:rPr sz="3000">
                <a:solidFill>
                  <a:srgbClr val="FFFFFF"/>
                </a:solidFill>
              </a:rPr>
              <a:t>An estimated 15-20 million people died from killing, forced labour, and disease.</a:t>
            </a:r>
          </a:p>
          <a:p>
            <a:pPr lvl="0">
              <a:buBlip>
                <a:blip r:embed="rId2"/>
              </a:buBlip>
              <a:defRPr sz="1800">
                <a:solidFill>
                  <a:srgbClr val="000000"/>
                </a:solidFill>
              </a:defRPr>
            </a:pPr>
            <a:r>
              <a:rPr sz="3000">
                <a:solidFill>
                  <a:srgbClr val="FFFFFF"/>
                </a:solidFill>
              </a:rPr>
              <a:t>Their resistance continued into the twentieth century.</a:t>
            </a:r>
          </a:p>
        </p:txBody>
      </p:sp>
      <p:pic>
        <p:nvPicPr>
          <p:cNvPr id="53" name="Picture 52"/>
          <p:cNvPicPr/>
          <p:nvPr/>
        </p:nvPicPr>
        <p:blipFill>
          <a:blip r:embed="rId3">
            <a:extLst/>
          </a:blip>
          <a:stretch>
            <a:fillRect/>
          </a:stretch>
        </p:blipFill>
        <p:spPr>
          <a:xfrm>
            <a:off x="901700" y="3517900"/>
            <a:ext cx="6161379" cy="47117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51"/>
                                        </p:tgtEl>
                                        <p:attrNameLst>
                                          <p:attrName>style.visibility</p:attrName>
                                        </p:attrNameLst>
                                      </p:cBhvr>
                                      <p:to>
                                        <p:strVal val="visible"/>
                                      </p:to>
                                    </p:set>
                                    <p:anim calcmode="lin" valueType="num">
                                      <p:cBhvr>
                                        <p:cTn id="7" dur="1000" fill="hold"/>
                                        <p:tgtEl>
                                          <p:spTgt spid="51"/>
                                        </p:tgtEl>
                                        <p:attrNameLst>
                                          <p:attrName>ppt_x</p:attrName>
                                        </p:attrNameLst>
                                      </p:cBhvr>
                                      <p:tavLst>
                                        <p:tav tm="0">
                                          <p:val>
                                            <p:strVal val="0-#ppt_w/2"/>
                                          </p:val>
                                        </p:tav>
                                        <p:tav tm="100000">
                                          <p:val>
                                            <p:strVal val="#ppt_x"/>
                                          </p:val>
                                        </p:tav>
                                      </p:tavLst>
                                    </p:anim>
                                    <p:anim calcmode="lin" valueType="num">
                                      <p:cBhvr>
                                        <p:cTn id="8" dur="1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8" fill="hold" grpId="2" nodeType="clickEffect">
                                  <p:stCondLst>
                                    <p:cond delay="0"/>
                                  </p:stCondLst>
                                  <p:iterate>
                                    <p:tmAbs val="0"/>
                                  </p:iterate>
                                  <p:childTnLst>
                                    <p:set>
                                      <p:cBhvr>
                                        <p:cTn id="12" fill="hold"/>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52">
                                            <p:bg/>
                                          </p:spTgt>
                                        </p:tgtEl>
                                        <p:attrNameLst>
                                          <p:attrName>style.visibility</p:attrName>
                                        </p:attrNameLst>
                                      </p:cBhvr>
                                      <p:to>
                                        <p:strVal val="visible"/>
                                      </p:to>
                                    </p:set>
                                  </p:childTnLst>
                                </p:cTn>
                              </p:par>
                              <p:par>
                                <p:cTn id="21" presetID="1" presetClass="entr" presetSubtype="0" fill="hold" grpId="3">
                                  <p:stCondLst>
                                    <p:cond delay="0"/>
                                  </p:stCondLst>
                                  <p:iterate>
                                    <p:tmAbs val="0"/>
                                  </p:iterate>
                                  <p:childTnLst>
                                    <p:set>
                                      <p:cBhvr>
                                        <p:cTn id="22" fill="hold"/>
                                        <p:tgtEl>
                                          <p:spTgt spid="5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iterate>
                                    <p:tmAbs val="0"/>
                                  </p:iterate>
                                  <p:childTnLst>
                                    <p:set>
                                      <p:cBhvr>
                                        <p:cTn id="26" fill="hold"/>
                                        <p:tgtEl>
                                          <p:spTgt spid="5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iterate>
                                    <p:tmAbs val="0"/>
                                  </p:iterate>
                                  <p:childTnLst>
                                    <p:set>
                                      <p:cBhvr>
                                        <p:cTn id="30" fill="hold"/>
                                        <p:tgtEl>
                                          <p:spTgt spid="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advAuto="0"/>
      <p:bldP spid="52" grpId="3" build="p" bldLvl="5" animBg="1" advAuto="0"/>
      <p:bldP spid="53"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The Mexican Revolution</a:t>
            </a:r>
          </a:p>
        </p:txBody>
      </p:sp>
      <p:sp>
        <p:nvSpPr>
          <p:cNvPr id="56" name="Shape 56"/>
          <p:cNvSpPr>
            <a:spLocks noGrp="1"/>
          </p:cNvSpPr>
          <p:nvPr>
            <p:ph type="body" idx="1"/>
          </p:nvPr>
        </p:nvSpPr>
        <p:spPr>
          <a:xfrm>
            <a:off x="156616" y="1947167"/>
            <a:ext cx="6218784" cy="7568160"/>
          </a:xfrm>
          <a:prstGeom prst="rect">
            <a:avLst/>
          </a:prstGeom>
        </p:spPr>
        <p:txBody>
          <a:bodyPr/>
          <a:lstStyle/>
          <a:p>
            <a:pPr marL="863809" lvl="0" indent="-406609">
              <a:buBlip>
                <a:blip r:embed="rId2"/>
              </a:buBlip>
              <a:defRPr sz="1800">
                <a:solidFill>
                  <a:srgbClr val="000000"/>
                </a:solidFill>
              </a:defRPr>
            </a:pPr>
            <a:r>
              <a:rPr sz="2600">
                <a:solidFill>
                  <a:srgbClr val="FFFFFF"/>
                </a:solidFill>
              </a:rPr>
              <a:t>The Mexican Revolution began in 1910.</a:t>
            </a:r>
          </a:p>
          <a:p>
            <a:pPr marL="863809" lvl="0" indent="-406609">
              <a:buBlip>
                <a:blip r:embed="rId2"/>
              </a:buBlip>
              <a:defRPr sz="1800">
                <a:solidFill>
                  <a:srgbClr val="000000"/>
                </a:solidFill>
              </a:defRPr>
            </a:pPr>
            <a:r>
              <a:rPr sz="2600">
                <a:solidFill>
                  <a:srgbClr val="FFFFFF"/>
                </a:solidFill>
              </a:rPr>
              <a:t>In 1911 the dictator Porfirio Diaz was overthrown and replaced by Francisco Madero. </a:t>
            </a:r>
          </a:p>
          <a:p>
            <a:pPr marL="863809" lvl="0" indent="-406609">
              <a:buBlip>
                <a:blip r:embed="rId2"/>
              </a:buBlip>
              <a:defRPr sz="1800">
                <a:solidFill>
                  <a:srgbClr val="000000"/>
                </a:solidFill>
              </a:defRPr>
            </a:pPr>
            <a:r>
              <a:rPr sz="2600">
                <a:solidFill>
                  <a:srgbClr val="FFFFFF"/>
                </a:solidFill>
              </a:rPr>
              <a:t>The same year, Emiliano Zapata led a revolt of peasants in the south of Mexico. Their motto - ‘The land belongs to those who work it!’</a:t>
            </a:r>
          </a:p>
          <a:p>
            <a:pPr marL="863809" lvl="0" indent="-406609">
              <a:buBlip>
                <a:blip r:embed="rId2"/>
              </a:buBlip>
              <a:defRPr sz="1800">
                <a:solidFill>
                  <a:srgbClr val="000000"/>
                </a:solidFill>
              </a:defRPr>
            </a:pPr>
            <a:r>
              <a:rPr sz="2600">
                <a:solidFill>
                  <a:srgbClr val="FFFFFF"/>
                </a:solidFill>
              </a:rPr>
              <a:t>Zapata came to negotiate with the new government but was betrayed and murdered in 1919. The Zapatistas take their name from him.</a:t>
            </a:r>
          </a:p>
        </p:txBody>
      </p:sp>
      <p:pic>
        <p:nvPicPr>
          <p:cNvPr id="57" name="Picture 56"/>
          <p:cNvPicPr/>
          <p:nvPr/>
        </p:nvPicPr>
        <p:blipFill>
          <a:blip r:embed="rId3">
            <a:extLst/>
          </a:blip>
          <a:stretch>
            <a:fillRect/>
          </a:stretch>
        </p:blipFill>
        <p:spPr>
          <a:xfrm>
            <a:off x="7015724" y="2289167"/>
            <a:ext cx="4408952" cy="669906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55"/>
                                        </p:tgtEl>
                                        <p:attrNameLst>
                                          <p:attrName>style.visibility</p:attrName>
                                        </p:attrNameLst>
                                      </p:cBhvr>
                                      <p:to>
                                        <p:strVal val="visible"/>
                                      </p:to>
                                    </p:set>
                                    <p:anim calcmode="lin" valueType="num">
                                      <p:cBhvr>
                                        <p:cTn id="7" dur="1000" fill="hold"/>
                                        <p:tgtEl>
                                          <p:spTgt spid="55"/>
                                        </p:tgtEl>
                                        <p:attrNameLst>
                                          <p:attrName>ppt_x</p:attrName>
                                        </p:attrNameLst>
                                      </p:cBhvr>
                                      <p:tavLst>
                                        <p:tav tm="0">
                                          <p:val>
                                            <p:strVal val="0-#ppt_w/2"/>
                                          </p:val>
                                        </p:tav>
                                        <p:tav tm="100000">
                                          <p:val>
                                            <p:strVal val="#ppt_x"/>
                                          </p:val>
                                        </p:tav>
                                      </p:tavLst>
                                    </p:anim>
                                    <p:anim calcmode="lin" valueType="num">
                                      <p:cBhvr>
                                        <p:cTn id="8"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57"/>
                                        </p:tgtEl>
                                        <p:attrNameLst>
                                          <p:attrName>style.visibility</p:attrName>
                                        </p:attrNameLst>
                                      </p:cBhvr>
                                      <p:to>
                                        <p:strVal val="visible"/>
                                      </p:to>
                                    </p:set>
                                    <p:animEffect transition="in" filter="wipe(left)">
                                      <p:cBhvr>
                                        <p:cTn id="13" dur="10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iterate>
                                    <p:tmAbs val="0"/>
                                  </p:iterate>
                                  <p:childTnLst>
                                    <p:set>
                                      <p:cBhvr>
                                        <p:cTn id="17" fill="hold"/>
                                        <p:tgtEl>
                                          <p:spTgt spid="56">
                                            <p:bg/>
                                          </p:spTgt>
                                        </p:tgtEl>
                                        <p:attrNameLst>
                                          <p:attrName>style.visibility</p:attrName>
                                        </p:attrNameLst>
                                      </p:cBhvr>
                                      <p:to>
                                        <p:strVal val="visible"/>
                                      </p:to>
                                    </p:set>
                                  </p:childTnLst>
                                </p:cTn>
                              </p:par>
                              <p:par>
                                <p:cTn id="18" presetID="1" presetClass="entr" presetSubtype="0" fill="hold" grpId="3">
                                  <p:stCondLst>
                                    <p:cond delay="0"/>
                                  </p:stCondLst>
                                  <p:iterate>
                                    <p:tmAbs val="0"/>
                                  </p:iterate>
                                  <p:childTnLst>
                                    <p:set>
                                      <p:cBhvr>
                                        <p:cTn id="19" fill="hold"/>
                                        <p:tgtEl>
                                          <p:spTgt spid="5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5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iterate>
                                    <p:tmAbs val="0"/>
                                  </p:iterate>
                                  <p:childTnLst>
                                    <p:set>
                                      <p:cBhvr>
                                        <p:cTn id="27" fill="hold"/>
                                        <p:tgtEl>
                                          <p:spTgt spid="5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3" nodeType="clickEffect">
                                  <p:stCondLst>
                                    <p:cond delay="0"/>
                                  </p:stCondLst>
                                  <p:iterate>
                                    <p:tmAbs val="0"/>
                                  </p:iterate>
                                  <p:childTnLst>
                                    <p:set>
                                      <p:cBhvr>
                                        <p:cTn id="31" fill="hold"/>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animBg="1" advAuto="0"/>
      <p:bldP spid="56" grpId="3" build="p" bldLvl="5" animBg="1" advAuto="0"/>
      <p:bldP spid="57"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1270000" y="-267990"/>
            <a:ext cx="10464800" cy="2225130"/>
          </a:xfrm>
          <a:prstGeom prst="rect">
            <a:avLst/>
          </a:prstGeom>
        </p:spPr>
        <p:txBody>
          <a:bodyPr/>
          <a:lstStyle/>
          <a:p>
            <a:pPr lvl="0">
              <a:defRPr sz="1800">
                <a:solidFill>
                  <a:srgbClr val="000000"/>
                </a:solidFill>
              </a:defRPr>
            </a:pPr>
            <a:r>
              <a:rPr sz="7200">
                <a:solidFill>
                  <a:srgbClr val="FFFFFF"/>
                </a:solidFill>
              </a:rPr>
              <a:t>Life in Chiapas</a:t>
            </a:r>
          </a:p>
        </p:txBody>
      </p:sp>
      <p:sp>
        <p:nvSpPr>
          <p:cNvPr id="60" name="Shape 60"/>
          <p:cNvSpPr>
            <a:spLocks noGrp="1"/>
          </p:cNvSpPr>
          <p:nvPr>
            <p:ph type="body" idx="1"/>
          </p:nvPr>
        </p:nvSpPr>
        <p:spPr>
          <a:xfrm>
            <a:off x="112811" y="1241523"/>
            <a:ext cx="6262589" cy="8484148"/>
          </a:xfrm>
          <a:prstGeom prst="rect">
            <a:avLst/>
          </a:prstGeom>
        </p:spPr>
        <p:txBody>
          <a:bodyPr/>
          <a:lstStyle/>
          <a:p>
            <a:pPr lvl="0">
              <a:buBlip>
                <a:blip r:embed="rId2"/>
              </a:buBlip>
              <a:defRPr sz="1800">
                <a:solidFill>
                  <a:srgbClr val="000000"/>
                </a:solidFill>
              </a:defRPr>
            </a:pPr>
            <a:r>
              <a:rPr sz="3000">
                <a:solidFill>
                  <a:srgbClr val="FFFFFF"/>
                </a:solidFill>
              </a:rPr>
              <a:t>In 1993, 15,000 indigenous people died due to poverty and curable illnesses.</a:t>
            </a:r>
          </a:p>
          <a:p>
            <a:pPr lvl="0">
              <a:buBlip>
                <a:blip r:embed="rId2"/>
              </a:buBlip>
              <a:defRPr sz="1800">
                <a:solidFill>
                  <a:srgbClr val="000000"/>
                </a:solidFill>
              </a:defRPr>
            </a:pPr>
            <a:r>
              <a:rPr sz="3000">
                <a:solidFill>
                  <a:srgbClr val="FFFFFF"/>
                </a:solidFill>
              </a:rPr>
              <a:t> More than half of the population of Chiapas lives in poverty.</a:t>
            </a:r>
          </a:p>
          <a:p>
            <a:pPr lvl="0">
              <a:buBlip>
                <a:blip r:embed="rId2"/>
              </a:buBlip>
              <a:defRPr sz="1800">
                <a:solidFill>
                  <a:srgbClr val="000000"/>
                </a:solidFill>
              </a:defRPr>
            </a:pPr>
            <a:r>
              <a:rPr sz="3000">
                <a:solidFill>
                  <a:srgbClr val="FFFFFF"/>
                </a:solidFill>
              </a:rPr>
              <a:t>Chiapas has the highest rate of illiteracy in Mexico.</a:t>
            </a:r>
          </a:p>
          <a:p>
            <a:pPr lvl="0">
              <a:buBlip>
                <a:blip r:embed="rId2"/>
              </a:buBlip>
              <a:defRPr sz="1800">
                <a:solidFill>
                  <a:srgbClr val="000000"/>
                </a:solidFill>
              </a:defRPr>
            </a:pPr>
            <a:r>
              <a:rPr sz="3000">
                <a:solidFill>
                  <a:srgbClr val="FFFFFF"/>
                </a:solidFill>
              </a:rPr>
              <a:t>60% of homes have no clean drinking water.</a:t>
            </a:r>
          </a:p>
          <a:p>
            <a:pPr lvl="0">
              <a:buBlip>
                <a:blip r:embed="rId2"/>
              </a:buBlip>
              <a:defRPr sz="1800">
                <a:solidFill>
                  <a:srgbClr val="000000"/>
                </a:solidFill>
              </a:defRPr>
            </a:pPr>
            <a:r>
              <a:rPr sz="3000">
                <a:solidFill>
                  <a:srgbClr val="FFFFFF"/>
                </a:solidFill>
              </a:rPr>
              <a:t>Most of the land was owned by rich landowners.</a:t>
            </a:r>
          </a:p>
        </p:txBody>
      </p:sp>
      <p:pic>
        <p:nvPicPr>
          <p:cNvPr id="61" name="Picture 60"/>
          <p:cNvPicPr/>
          <p:nvPr/>
        </p:nvPicPr>
        <p:blipFill>
          <a:blip r:embed="rId3">
            <a:extLst/>
          </a:blip>
          <a:stretch>
            <a:fillRect/>
          </a:stretch>
        </p:blipFill>
        <p:spPr>
          <a:xfrm>
            <a:off x="6699250" y="2705100"/>
            <a:ext cx="5041900" cy="6350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59"/>
                                        </p:tgtEl>
                                        <p:attrNameLst>
                                          <p:attrName>style.visibility</p:attrName>
                                        </p:attrNameLst>
                                      </p:cBhvr>
                                      <p:to>
                                        <p:strVal val="visible"/>
                                      </p:to>
                                    </p:set>
                                    <p:anim calcmode="lin" valueType="num">
                                      <p:cBhvr>
                                        <p:cTn id="7" dur="1000" fill="hold"/>
                                        <p:tgtEl>
                                          <p:spTgt spid="59"/>
                                        </p:tgtEl>
                                        <p:attrNameLst>
                                          <p:attrName>ppt_x</p:attrName>
                                        </p:attrNameLst>
                                      </p:cBhvr>
                                      <p:tavLst>
                                        <p:tav tm="0">
                                          <p:val>
                                            <p:strVal val="0-#ppt_w/2"/>
                                          </p:val>
                                        </p:tav>
                                        <p:tav tm="100000">
                                          <p:val>
                                            <p:strVal val="#ppt_x"/>
                                          </p:val>
                                        </p:tav>
                                      </p:tavLst>
                                    </p:anim>
                                    <p:anim calcmode="lin" valueType="num">
                                      <p:cBhvr>
                                        <p:cTn id="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61"/>
                                        </p:tgtEl>
                                        <p:attrNameLst>
                                          <p:attrName>style.visibility</p:attrName>
                                        </p:attrNameLst>
                                      </p:cBhvr>
                                      <p:to>
                                        <p:strVal val="visible"/>
                                      </p:to>
                                    </p:set>
                                    <p:anim calcmode="lin" valueType="num">
                                      <p:cBhvr>
                                        <p:cTn id="13" dur="1000" fill="hold"/>
                                        <p:tgtEl>
                                          <p:spTgt spid="61"/>
                                        </p:tgtEl>
                                        <p:attrNameLst>
                                          <p:attrName>ppt_w</p:attrName>
                                        </p:attrNameLst>
                                      </p:cBhvr>
                                      <p:tavLst>
                                        <p:tav tm="0">
                                          <p:val>
                                            <p:fltVal val="0"/>
                                          </p:val>
                                        </p:tav>
                                        <p:tav tm="100000">
                                          <p:val>
                                            <p:strVal val="#ppt_w"/>
                                          </p:val>
                                        </p:tav>
                                      </p:tavLst>
                                    </p:anim>
                                    <p:anim calcmode="lin" valueType="num">
                                      <p:cBhvr>
                                        <p:cTn id="14" dur="10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60">
                                            <p:bg/>
                                          </p:spTgt>
                                        </p:tgtEl>
                                        <p:attrNameLst>
                                          <p:attrName>style.visibility</p:attrName>
                                        </p:attrNameLst>
                                      </p:cBhvr>
                                      <p:to>
                                        <p:strVal val="visible"/>
                                      </p:to>
                                    </p:set>
                                  </p:childTnLst>
                                </p:cTn>
                              </p:par>
                              <p:par>
                                <p:cTn id="19" presetID="1" presetClass="entr" presetSubtype="0" fill="hold" grpId="3">
                                  <p:stCondLst>
                                    <p:cond delay="0"/>
                                  </p:stCondLst>
                                  <p:iterate>
                                    <p:tmAbs val="0"/>
                                  </p:iterate>
                                  <p:childTnLst>
                                    <p:set>
                                      <p:cBhvr>
                                        <p:cTn id="20" fill="hold"/>
                                        <p:tgtEl>
                                          <p:spTgt spid="6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6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6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3" nodeType="clickEffect">
                                  <p:stCondLst>
                                    <p:cond delay="0"/>
                                  </p:stCondLst>
                                  <p:iterate>
                                    <p:tmAbs val="0"/>
                                  </p:iterate>
                                  <p:childTnLst>
                                    <p:set>
                                      <p:cBhvr>
                                        <p:cTn id="32" fill="hold"/>
                                        <p:tgtEl>
                                          <p:spTgt spid="6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stCondLst>
                                    <p:cond delay="0"/>
                                  </p:stCondLst>
                                  <p:iterate>
                                    <p:tmAbs val="0"/>
                                  </p:iterate>
                                  <p:childTnLst>
                                    <p:set>
                                      <p:cBhvr>
                                        <p:cTn id="36" fill="hold"/>
                                        <p:tgtEl>
                                          <p:spTgt spid="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P spid="60" grpId="3" build="p" bldLvl="5" animBg="1" advAuto="0"/>
      <p:bldP spid="61"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EZLN</a:t>
            </a:r>
          </a:p>
        </p:txBody>
      </p:sp>
      <p:sp>
        <p:nvSpPr>
          <p:cNvPr id="64" name="Shape 64"/>
          <p:cNvSpPr>
            <a:spLocks noGrp="1"/>
          </p:cNvSpPr>
          <p:nvPr>
            <p:ph type="body" idx="1"/>
          </p:nvPr>
        </p:nvSpPr>
        <p:spPr>
          <a:xfrm>
            <a:off x="541387" y="2159793"/>
            <a:ext cx="6369249" cy="7614048"/>
          </a:xfrm>
          <a:prstGeom prst="rect">
            <a:avLst/>
          </a:prstGeom>
        </p:spPr>
        <p:txBody>
          <a:bodyPr/>
          <a:lstStyle/>
          <a:p>
            <a:pPr lvl="0">
              <a:buBlip>
                <a:blip r:embed="rId2"/>
              </a:buBlip>
              <a:defRPr sz="1800">
                <a:solidFill>
                  <a:srgbClr val="000000"/>
                </a:solidFill>
              </a:defRPr>
            </a:pPr>
            <a:r>
              <a:rPr sz="3000">
                <a:solidFill>
                  <a:srgbClr val="FFFFFF"/>
                </a:solidFill>
              </a:rPr>
              <a:t>In reaction to these conditions, the EZLN (Zapatista National Liberation Army) began organizing in 1983.</a:t>
            </a:r>
          </a:p>
          <a:p>
            <a:pPr lvl="0">
              <a:buBlip>
                <a:blip r:embed="rId2"/>
              </a:buBlip>
              <a:defRPr sz="1800">
                <a:solidFill>
                  <a:srgbClr val="000000"/>
                </a:solidFill>
              </a:defRPr>
            </a:pPr>
            <a:r>
              <a:rPr sz="3000">
                <a:solidFill>
                  <a:srgbClr val="FFFFFF"/>
                </a:solidFill>
              </a:rPr>
              <a:t>They had an uprising on 1/1/94 to say ‘¡YA BASTA!’ - enough is enough of these conditions!</a:t>
            </a:r>
          </a:p>
          <a:p>
            <a:pPr lvl="0">
              <a:buBlip>
                <a:blip r:embed="rId2"/>
              </a:buBlip>
              <a:defRPr sz="1800">
                <a:solidFill>
                  <a:srgbClr val="000000"/>
                </a:solidFill>
              </a:defRPr>
            </a:pPr>
            <a:r>
              <a:rPr sz="3000">
                <a:solidFill>
                  <a:srgbClr val="FFFFFF"/>
                </a:solidFill>
              </a:rPr>
              <a:t>On this day, the NAFTA agreement came into effect, which would have a terrible impact on the price of corn and the life of the indigenous.</a:t>
            </a:r>
          </a:p>
        </p:txBody>
      </p:sp>
      <p:pic>
        <p:nvPicPr>
          <p:cNvPr id="65" name="Picture 64"/>
          <p:cNvPicPr/>
          <p:nvPr/>
        </p:nvPicPr>
        <p:blipFill>
          <a:blip r:embed="rId3">
            <a:extLst/>
          </a:blip>
          <a:stretch>
            <a:fillRect/>
          </a:stretch>
        </p:blipFill>
        <p:spPr>
          <a:xfrm>
            <a:off x="7200006" y="2774933"/>
            <a:ext cx="5130801" cy="621033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63"/>
                                        </p:tgtEl>
                                        <p:attrNameLst>
                                          <p:attrName>style.visibility</p:attrName>
                                        </p:attrNameLst>
                                      </p:cBhvr>
                                      <p:to>
                                        <p:strVal val="visible"/>
                                      </p:to>
                                    </p:set>
                                    <p:anim calcmode="lin" valueType="num">
                                      <p:cBhvr>
                                        <p:cTn id="7" dur="1000" fill="hold"/>
                                        <p:tgtEl>
                                          <p:spTgt spid="63"/>
                                        </p:tgtEl>
                                        <p:attrNameLst>
                                          <p:attrName>ppt_x</p:attrName>
                                        </p:attrNameLst>
                                      </p:cBhvr>
                                      <p:tavLst>
                                        <p:tav tm="0">
                                          <p:val>
                                            <p:strVal val="0-#ppt_w/2"/>
                                          </p:val>
                                        </p:tav>
                                        <p:tav tm="100000">
                                          <p:val>
                                            <p:strVal val="#ppt_x"/>
                                          </p:val>
                                        </p:tav>
                                      </p:tavLst>
                                    </p:anim>
                                    <p:anim calcmode="lin" valueType="num">
                                      <p:cBhvr>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2" nodeType="clickEffect">
                                  <p:stCondLst>
                                    <p:cond delay="0"/>
                                  </p:stCondLst>
                                  <p:iterate>
                                    <p:tmAbs val="0"/>
                                  </p:iterate>
                                  <p:childTnLst>
                                    <p:set>
                                      <p:cBhvr>
                                        <p:cTn id="12" fill="hold"/>
                                        <p:tgtEl>
                                          <p:spTgt spid="65"/>
                                        </p:tgtEl>
                                        <p:attrNameLst>
                                          <p:attrName>style.visibility</p:attrName>
                                        </p:attrNameLst>
                                      </p:cBhvr>
                                      <p:to>
                                        <p:strVal val="visible"/>
                                      </p:to>
                                    </p:set>
                                    <p:animEffect transition="in" filter="box(out)">
                                      <p:cBhvr>
                                        <p:cTn id="13" dur="10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iterate>
                                    <p:tmAbs val="0"/>
                                  </p:iterate>
                                  <p:childTnLst>
                                    <p:set>
                                      <p:cBhvr>
                                        <p:cTn id="17" fill="hold"/>
                                        <p:tgtEl>
                                          <p:spTgt spid="64">
                                            <p:bg/>
                                          </p:spTgt>
                                        </p:tgtEl>
                                        <p:attrNameLst>
                                          <p:attrName>style.visibility</p:attrName>
                                        </p:attrNameLst>
                                      </p:cBhvr>
                                      <p:to>
                                        <p:strVal val="visible"/>
                                      </p:to>
                                    </p:set>
                                  </p:childTnLst>
                                </p:cTn>
                              </p:par>
                              <p:par>
                                <p:cTn id="18" presetID="1" presetClass="entr" presetSubtype="0" fill="hold" grpId="3">
                                  <p:stCondLst>
                                    <p:cond delay="0"/>
                                  </p:stCondLst>
                                  <p:iterate>
                                    <p:tmAbs val="0"/>
                                  </p:iterate>
                                  <p:childTnLst>
                                    <p:set>
                                      <p:cBhvr>
                                        <p:cTn id="19" fill="hold"/>
                                        <p:tgtEl>
                                          <p:spTgt spid="6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6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iterate>
                                    <p:tmAbs val="0"/>
                                  </p:iterate>
                                  <p:childTnLst>
                                    <p:set>
                                      <p:cBhvr>
                                        <p:cTn id="27" fill="hold"/>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animBg="1" advAuto="0"/>
      <p:bldP spid="64" grpId="3" build="p" bldLvl="5" animBg="1" advAuto="0"/>
      <p:bldP spid="65"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What do the Zapatistas want?</a:t>
            </a:r>
          </a:p>
        </p:txBody>
      </p:sp>
      <p:sp>
        <p:nvSpPr>
          <p:cNvPr id="68" name="Shape 68"/>
          <p:cNvSpPr>
            <a:spLocks noGrp="1"/>
          </p:cNvSpPr>
          <p:nvPr>
            <p:ph type="body" idx="1"/>
          </p:nvPr>
        </p:nvSpPr>
        <p:spPr>
          <a:xfrm>
            <a:off x="1270000" y="2386855"/>
            <a:ext cx="10464800" cy="6998148"/>
          </a:xfrm>
          <a:prstGeom prst="rect">
            <a:avLst/>
          </a:prstGeom>
        </p:spPr>
        <p:txBody>
          <a:bodyPr/>
          <a:lstStyle/>
          <a:p>
            <a:pPr lvl="0">
              <a:buBlip>
                <a:blip r:embed="rId2"/>
              </a:buBlip>
              <a:defRPr sz="1800">
                <a:solidFill>
                  <a:srgbClr val="000000"/>
                </a:solidFill>
              </a:defRPr>
            </a:pPr>
            <a:r>
              <a:rPr sz="3000">
                <a:solidFill>
                  <a:srgbClr val="FFFFFF"/>
                </a:solidFill>
              </a:rPr>
              <a:t>On 1/1/94 when the Zapatistas had their uprising they issued the First Declaration of the Lacandon Jungle.</a:t>
            </a:r>
          </a:p>
          <a:p>
            <a:pPr marL="820947" lvl="0" indent="-363747">
              <a:buBlip>
                <a:blip r:embed="rId2"/>
              </a:buBlip>
              <a:defRPr sz="1800">
                <a:solidFill>
                  <a:srgbClr val="000000"/>
                </a:solidFill>
              </a:defRPr>
            </a:pPr>
            <a:r>
              <a:rPr sz="3000">
                <a:solidFill>
                  <a:srgbClr val="FFFFFF"/>
                </a:solidFill>
              </a:rPr>
              <a:t>They directed themselves to the people of Mexico stating:</a:t>
            </a:r>
            <a:r>
              <a:rPr sz="3000" b="1">
                <a:solidFill>
                  <a:srgbClr val="FFFFFF"/>
                </a:solidFill>
              </a:rPr>
              <a:t> ‘</a:t>
            </a:r>
            <a:r>
              <a:rPr sz="3000">
                <a:solidFill>
                  <a:srgbClr val="FFFFFF"/>
                </a:solidFill>
              </a:rPr>
              <a:t>We, the men and women, full and free, are conscious that the war that we have declared is our last resort, but also a just one. The dictators are applying an undeclared genocidal war against our people for many years. Therefore we ask for your participation, your decision to support this plan that struggles for work, land, housing, food, health care, education, independence, freedom, democracy, justice and peace.’</a:t>
            </a:r>
          </a:p>
        </p:txBody>
      </p:sp>
      <p:pic>
        <p:nvPicPr>
          <p:cNvPr id="69" name="Picture 68"/>
          <p:cNvPicPr/>
          <p:nvPr/>
        </p:nvPicPr>
        <p:blipFill>
          <a:blip r:embed="rId3">
            <a:extLst/>
          </a:blip>
          <a:stretch>
            <a:fillRect/>
          </a:stretch>
        </p:blipFill>
        <p:spPr>
          <a:xfrm>
            <a:off x="-12700" y="82028"/>
            <a:ext cx="13030200" cy="985520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67"/>
                                        </p:tgtEl>
                                        <p:attrNameLst>
                                          <p:attrName>style.visibility</p:attrName>
                                        </p:attrNameLst>
                                      </p:cBhvr>
                                      <p:to>
                                        <p:strVal val="visible"/>
                                      </p:to>
                                    </p:set>
                                    <p:anim calcmode="lin" valueType="num">
                                      <p:cBhvr>
                                        <p:cTn id="7" dur="1000" fill="hold"/>
                                        <p:tgtEl>
                                          <p:spTgt spid="67"/>
                                        </p:tgtEl>
                                        <p:attrNameLst>
                                          <p:attrName>ppt_x</p:attrName>
                                        </p:attrNameLst>
                                      </p:cBhvr>
                                      <p:tavLst>
                                        <p:tav tm="0">
                                          <p:val>
                                            <p:strVal val="0-#ppt_w/2"/>
                                          </p:val>
                                        </p:tav>
                                        <p:tav tm="100000">
                                          <p:val>
                                            <p:strVal val="#ppt_x"/>
                                          </p:val>
                                        </p:tav>
                                      </p:tavLst>
                                    </p:anim>
                                    <p:anim calcmode="lin" valueType="num">
                                      <p:cBhvr>
                                        <p:cTn id="8"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68">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6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3" nodeType="clickEffect">
                                  <p:stCondLst>
                                    <p:cond delay="0"/>
                                  </p:stCondLst>
                                  <p:iterate>
                                    <p:tmAbs val="0"/>
                                  </p:iterate>
                                  <p:childTnLst>
                                    <p:set>
                                      <p:cBhvr>
                                        <p:cTn id="22" fill="hold"/>
                                        <p:tgtEl>
                                          <p:spTgt spid="69"/>
                                        </p:tgtEl>
                                        <p:attrNameLst>
                                          <p:attrName>style.visibility</p:attrName>
                                        </p:attrNameLst>
                                      </p:cBhvr>
                                      <p:to>
                                        <p:strVal val="visible"/>
                                      </p:to>
                                    </p:set>
                                    <p:animEffect transition="in" filter="wipe(left)">
                                      <p:cBhvr>
                                        <p:cTn id="2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advAuto="0"/>
      <p:bldP spid="68" grpId="2" build="p" bldLvl="5" animBg="1" advAuto="0"/>
      <p:bldP spid="69" grpId="3"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778</Words>
  <Application>Microsoft Macintosh PowerPoint</Application>
  <PresentationFormat>Custom</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Chalkboard</vt:lpstr>
      <vt:lpstr>Who are the Zapatistas?</vt:lpstr>
      <vt:lpstr>-The Zapatistas are a revolutionary movement. -They live in Chiapas, Mexico. -They are mostly farmers, and have a very close relationship with the Earth, which they call ‘Madre Tierra’ or Mother Earth.  </vt:lpstr>
      <vt:lpstr>The People of Corn</vt:lpstr>
      <vt:lpstr>The Zapatistas are Maya People</vt:lpstr>
      <vt:lpstr>History of Resistance</vt:lpstr>
      <vt:lpstr>The Mexican Revolution</vt:lpstr>
      <vt:lpstr>Life in Chiapas</vt:lpstr>
      <vt:lpstr>EZLN</vt:lpstr>
      <vt:lpstr>What do the Zapatistas want?</vt:lpstr>
      <vt:lpstr>The Conflict</vt:lpstr>
      <vt:lpstr>The San Andres Accords</vt:lpstr>
      <vt:lpstr>Autonomy</vt:lpstr>
      <vt:lpstr>So…what can you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Zapatistas?</dc:title>
  <cp:lastModifiedBy>Liam Bradshaw</cp:lastModifiedBy>
  <cp:revision>2</cp:revision>
  <dcterms:modified xsi:type="dcterms:W3CDTF">2014-10-11T05:22:36Z</dcterms:modified>
</cp:coreProperties>
</file>