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457200">
      <a:defRPr sz="4200">
        <a:solidFill>
          <a:srgbClr val="FFFFFF"/>
        </a:solidFill>
        <a:latin typeface="+mn-lt"/>
        <a:ea typeface="+mn-ea"/>
        <a:cs typeface="+mn-cs"/>
        <a:sym typeface="Chalkboard"/>
      </a:defRPr>
    </a:lvl1pPr>
    <a:lvl2pPr indent="342900" algn="ctr" defTabSz="457200">
      <a:defRPr sz="4200">
        <a:solidFill>
          <a:srgbClr val="FFFFFF"/>
        </a:solidFill>
        <a:latin typeface="+mn-lt"/>
        <a:ea typeface="+mn-ea"/>
        <a:cs typeface="+mn-cs"/>
        <a:sym typeface="Chalkboard"/>
      </a:defRPr>
    </a:lvl2pPr>
    <a:lvl3pPr indent="685800" algn="ctr" defTabSz="457200">
      <a:defRPr sz="4200">
        <a:solidFill>
          <a:srgbClr val="FFFFFF"/>
        </a:solidFill>
        <a:latin typeface="+mn-lt"/>
        <a:ea typeface="+mn-ea"/>
        <a:cs typeface="+mn-cs"/>
        <a:sym typeface="Chalkboard"/>
      </a:defRPr>
    </a:lvl3pPr>
    <a:lvl4pPr indent="1028700" algn="ctr" defTabSz="457200">
      <a:defRPr sz="4200">
        <a:solidFill>
          <a:srgbClr val="FFFFFF"/>
        </a:solidFill>
        <a:latin typeface="+mn-lt"/>
        <a:ea typeface="+mn-ea"/>
        <a:cs typeface="+mn-cs"/>
        <a:sym typeface="Chalkboard"/>
      </a:defRPr>
    </a:lvl4pPr>
    <a:lvl5pPr indent="1371600" algn="ctr" defTabSz="457200">
      <a:defRPr sz="4200">
        <a:solidFill>
          <a:srgbClr val="FFFFFF"/>
        </a:solidFill>
        <a:latin typeface="+mn-lt"/>
        <a:ea typeface="+mn-ea"/>
        <a:cs typeface="+mn-cs"/>
        <a:sym typeface="Chalkboard"/>
      </a:defRPr>
    </a:lvl5pPr>
    <a:lvl6pPr indent="1714500" algn="ctr" defTabSz="457200">
      <a:defRPr sz="4200">
        <a:solidFill>
          <a:srgbClr val="FFFFFF"/>
        </a:solidFill>
        <a:latin typeface="+mn-lt"/>
        <a:ea typeface="+mn-ea"/>
        <a:cs typeface="+mn-cs"/>
        <a:sym typeface="Chalkboard"/>
      </a:defRPr>
    </a:lvl6pPr>
    <a:lvl7pPr indent="2057400" algn="ctr" defTabSz="457200">
      <a:defRPr sz="4200">
        <a:solidFill>
          <a:srgbClr val="FFFFFF"/>
        </a:solidFill>
        <a:latin typeface="+mn-lt"/>
        <a:ea typeface="+mn-ea"/>
        <a:cs typeface="+mn-cs"/>
        <a:sym typeface="Chalkboard"/>
      </a:defRPr>
    </a:lvl7pPr>
    <a:lvl8pPr indent="2400300" algn="ctr" defTabSz="457200">
      <a:defRPr sz="4200">
        <a:solidFill>
          <a:srgbClr val="FFFFFF"/>
        </a:solidFill>
        <a:latin typeface="+mn-lt"/>
        <a:ea typeface="+mn-ea"/>
        <a:cs typeface="+mn-cs"/>
        <a:sym typeface="Chalkboard"/>
      </a:defRPr>
    </a:lvl8pPr>
    <a:lvl9pPr indent="2743200" algn="ctr" defTabSz="457200">
      <a:defRPr sz="4200">
        <a:solidFill>
          <a:srgbClr val="FFFFFF"/>
        </a:solidFill>
        <a:latin typeface="+mn-lt"/>
        <a:ea typeface="+mn-ea"/>
        <a:cs typeface="+mn-cs"/>
        <a:sym typeface="Chalkboar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1640"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49057025"/>
      </p:ext>
    </p:extLst>
  </p:cSld>
  <p:clrMap bg1="lt1" tx1="dk1" bg2="lt2" tx2="dk2" accent1="accent1" accent2="accent2" accent3="accent3" accent4="accent4" accent5="accent5" accent6="accent6" hlink="hlink" folHlink="folHlink"/>
  <p:notesStyle>
    <a:lvl1pPr defTabSz="457200">
      <a:defRPr>
        <a:latin typeface="Lucida Grande"/>
        <a:ea typeface="Lucida Grande"/>
        <a:cs typeface="Lucida Grande"/>
        <a:sym typeface="Lucida Grande"/>
      </a:defRPr>
    </a:lvl1pPr>
    <a:lvl2pPr indent="228600" defTabSz="457200">
      <a:defRPr>
        <a:latin typeface="Lucida Grande"/>
        <a:ea typeface="Lucida Grande"/>
        <a:cs typeface="Lucida Grande"/>
        <a:sym typeface="Lucida Grande"/>
      </a:defRPr>
    </a:lvl2pPr>
    <a:lvl3pPr indent="457200" defTabSz="457200">
      <a:defRPr>
        <a:latin typeface="Lucida Grande"/>
        <a:ea typeface="Lucida Grande"/>
        <a:cs typeface="Lucida Grande"/>
        <a:sym typeface="Lucida Grande"/>
      </a:defRPr>
    </a:lvl3pPr>
    <a:lvl4pPr indent="685800" defTabSz="457200">
      <a:defRPr>
        <a:latin typeface="Lucida Grande"/>
        <a:ea typeface="Lucida Grande"/>
        <a:cs typeface="Lucida Grande"/>
        <a:sym typeface="Lucida Grande"/>
      </a:defRPr>
    </a:lvl4pPr>
    <a:lvl5pPr indent="914400" defTabSz="457200">
      <a:defRPr>
        <a:latin typeface="Lucida Grande"/>
        <a:ea typeface="Lucida Grande"/>
        <a:cs typeface="Lucida Grande"/>
        <a:sym typeface="Lucida Grande"/>
      </a:defRPr>
    </a:lvl5pPr>
    <a:lvl6pPr indent="1143000" defTabSz="457200">
      <a:defRPr>
        <a:latin typeface="Lucida Grande"/>
        <a:ea typeface="Lucida Grande"/>
        <a:cs typeface="Lucida Grande"/>
        <a:sym typeface="Lucida Grande"/>
      </a:defRPr>
    </a:lvl6pPr>
    <a:lvl7pPr indent="1371600" defTabSz="457200">
      <a:defRPr>
        <a:latin typeface="Lucida Grande"/>
        <a:ea typeface="Lucida Grande"/>
        <a:cs typeface="Lucida Grande"/>
        <a:sym typeface="Lucida Grande"/>
      </a:defRPr>
    </a:lvl7pPr>
    <a:lvl8pPr indent="1600200" defTabSz="457200">
      <a:defRPr>
        <a:latin typeface="Lucida Grande"/>
        <a:ea typeface="Lucida Grande"/>
        <a:cs typeface="Lucida Grande"/>
        <a:sym typeface="Lucida Grande"/>
      </a:defRPr>
    </a:lvl8pPr>
    <a:lvl9pPr indent="1828800" defTabSz="45720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2565400"/>
            <a:ext cx="10464800" cy="2540000"/>
          </a:xfrm>
          <a:prstGeom prst="rect">
            <a:avLst/>
          </a:prstGeom>
        </p:spPr>
        <p:txBody>
          <a:bodyPr lIns="0" tIns="0" rIns="0" bIns="0" anchor="b"/>
          <a:lstStyle/>
          <a:p>
            <a:pPr lvl="0">
              <a:defRPr sz="1800">
                <a:solidFill>
                  <a:srgbClr val="000000"/>
                </a:solidFill>
              </a:defRPr>
            </a:pPr>
            <a:r>
              <a:rPr sz="7200">
                <a:solidFill>
                  <a:srgbClr val="FFFFFF"/>
                </a:solidFill>
              </a:rPr>
              <a:t>Title Text</a:t>
            </a:r>
          </a:p>
        </p:txBody>
      </p:sp>
      <p:sp>
        <p:nvSpPr>
          <p:cNvPr id="6" name="Shape 6"/>
          <p:cNvSpPr>
            <a:spLocks noGrp="1"/>
          </p:cNvSpPr>
          <p:nvPr>
            <p:ph type="body" idx="1"/>
          </p:nvPr>
        </p:nvSpPr>
        <p:spPr>
          <a:xfrm>
            <a:off x="1270000" y="5207000"/>
            <a:ext cx="10464800" cy="1460500"/>
          </a:xfrm>
          <a:prstGeom prst="rect">
            <a:avLst/>
          </a:prstGeom>
        </p:spPr>
        <p:txBody>
          <a:bodyPr lIns="0" tIns="0" rIns="0" bIns="0"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7" name="Shape 27"/>
          <p:cNvSpPr>
            <a:spLocks noGrp="1"/>
          </p:cNvSpPr>
          <p:nvPr>
            <p:ph type="body" idx="1"/>
          </p:nvPr>
        </p:nvSpPr>
        <p:spPr>
          <a:xfrm>
            <a:off x="1270000" y="2946400"/>
            <a:ext cx="5105400" cy="5740400"/>
          </a:xfrm>
          <a:prstGeom prst="rect">
            <a:avLst/>
          </a:prstGeom>
        </p:spPr>
        <p:txBody>
          <a:bodyPr/>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0" name="Shape 30"/>
          <p:cNvSpPr>
            <a:spLocks noGrp="1"/>
          </p:cNvSpPr>
          <p:nvPr>
            <p:ph type="body" idx="1"/>
          </p:nvPr>
        </p:nvSpPr>
        <p:spPr>
          <a:xfrm>
            <a:off x="1270000" y="2946400"/>
            <a:ext cx="5105400" cy="5740400"/>
          </a:xfrm>
          <a:prstGeom prst="rect">
            <a:avLst/>
          </a:prstGeom>
        </p:spPr>
        <p:txBody>
          <a:bodyPr/>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3" name="Shape 33"/>
          <p:cNvSpPr>
            <a:spLocks noGrp="1"/>
          </p:cNvSpPr>
          <p:nvPr>
            <p:ph type="body" idx="1"/>
          </p:nvPr>
        </p:nvSpPr>
        <p:spPr>
          <a:xfrm>
            <a:off x="7607300" y="2946400"/>
            <a:ext cx="4127500" cy="5740400"/>
          </a:xfrm>
          <a:prstGeom prst="rect">
            <a:avLst/>
          </a:prstGeom>
        </p:spPr>
        <p:txBody>
          <a:bodyPr/>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838396" indent="-381196">
              <a:spcBef>
                <a:spcPts val="3600"/>
              </a:spcBef>
              <a:buFont typeface="Gill Sans"/>
              <a:buBlip>
                <a:blip r:embed="rId2"/>
              </a:buBlip>
              <a:defRPr sz="3000"/>
            </a:lvl1pPr>
            <a:lvl2pPr marL="1384496" indent="-381196">
              <a:spcBef>
                <a:spcPts val="3600"/>
              </a:spcBef>
              <a:buFont typeface="Gill Sans"/>
              <a:buBlip>
                <a:blip r:embed="rId2"/>
              </a:buBlip>
              <a:defRPr sz="3000"/>
            </a:lvl2pPr>
            <a:lvl3pPr marL="1917896" indent="-381196">
              <a:spcBef>
                <a:spcPts val="3600"/>
              </a:spcBef>
              <a:buFont typeface="Gill Sans"/>
              <a:buBlip>
                <a:blip r:embed="rId2"/>
              </a:buBlip>
              <a:defRPr sz="3000"/>
            </a:lvl3pPr>
            <a:lvl4pPr marL="2489396" indent="-381196">
              <a:spcBef>
                <a:spcPts val="3600"/>
              </a:spcBef>
              <a:buFont typeface="Gill Sans"/>
              <a:buBlip>
                <a:blip r:embed="rId2"/>
              </a:buBlip>
              <a:defRPr sz="3000"/>
            </a:lvl4pPr>
            <a:lvl5pPr marL="3073596" indent="-381196">
              <a:spcBef>
                <a:spcPts val="3600"/>
              </a:spcBef>
              <a:buFont typeface="Gill Sans"/>
              <a:buBlip>
                <a:blip r:embed="rId2"/>
              </a:buBlip>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066800"/>
            <a:ext cx="10464800" cy="7620000"/>
          </a:xfrm>
          <a:prstGeom prst="rect">
            <a:avLst/>
          </a:prstGeom>
        </p:spPr>
        <p:txBody>
          <a:bodyPr/>
          <a:lstStyle>
            <a:lvl1pPr>
              <a:spcBef>
                <a:spcPts val="6000"/>
              </a:spcBef>
              <a:buBlip>
                <a:blip r:embed="rId2"/>
              </a:buBlip>
            </a:lvl1pPr>
            <a:lvl2pPr>
              <a:spcBef>
                <a:spcPts val="6000"/>
              </a:spcBef>
              <a:buBlip>
                <a:blip r:embed="rId2"/>
              </a:buBlip>
            </a:lvl2pPr>
            <a:lvl3pPr>
              <a:spcBef>
                <a:spcPts val="6000"/>
              </a:spcBef>
              <a:buBlip>
                <a:blip r:embed="rId2"/>
              </a:buBlip>
            </a:lvl3pPr>
            <a:lvl4pPr>
              <a:spcBef>
                <a:spcPts val="6000"/>
              </a:spcBef>
              <a:buBlip>
                <a:blip r:embed="rId2"/>
              </a:buBlip>
            </a:lvl4pPr>
            <a:lvl5pPr>
              <a:spcBef>
                <a:spcPts val="6000"/>
              </a:spcBef>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66000"/>
            <a:ext cx="10464800" cy="18288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3" name="Shape 23"/>
          <p:cNvSpPr>
            <a:spLocks noGrp="1"/>
          </p:cNvSpPr>
          <p:nvPr>
            <p:ph type="title"/>
          </p:nvPr>
        </p:nvSpPr>
        <p:spPr>
          <a:xfrm>
            <a:off x="596900" y="1790700"/>
            <a:ext cx="6032500" cy="3048000"/>
          </a:xfrm>
          <a:prstGeom prst="rect">
            <a:avLst/>
          </a:prstGeom>
        </p:spPr>
        <p:txBody>
          <a:bodyPr lIns="0" tIns="0" rIns="0" bIns="0" anchor="b"/>
          <a:lstStyle>
            <a:lvl1pPr>
              <a:defRPr sz="6000"/>
            </a:lvl1pPr>
          </a:lstStyle>
          <a:p>
            <a:pPr lvl="0">
              <a:defRPr sz="1800">
                <a:solidFill>
                  <a:srgbClr val="000000"/>
                </a:solidFill>
              </a:defRPr>
            </a:pPr>
            <a:r>
              <a:rPr sz="6000">
                <a:solidFill>
                  <a:srgbClr val="FFFFFF"/>
                </a:solidFill>
              </a:rPr>
              <a:t>Title Text</a:t>
            </a:r>
          </a:p>
        </p:txBody>
      </p:sp>
      <p:sp>
        <p:nvSpPr>
          <p:cNvPr id="24" name="Shape 24"/>
          <p:cNvSpPr>
            <a:spLocks noGrp="1"/>
          </p:cNvSpPr>
          <p:nvPr>
            <p:ph type="body" idx="1"/>
          </p:nvPr>
        </p:nvSpPr>
        <p:spPr>
          <a:xfrm>
            <a:off x="596900" y="4940300"/>
            <a:ext cx="6032500" cy="30480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946400"/>
            <a:ext cx="10464800" cy="574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457200">
        <a:defRPr sz="7200">
          <a:solidFill>
            <a:srgbClr val="FFFFFF"/>
          </a:solidFill>
          <a:latin typeface="+mn-lt"/>
          <a:ea typeface="+mn-ea"/>
          <a:cs typeface="+mn-cs"/>
          <a:sym typeface="Chalkboard"/>
        </a:defRPr>
      </a:lvl1pPr>
      <a:lvl2pPr indent="228600" algn="ctr" defTabSz="457200">
        <a:defRPr sz="7200">
          <a:solidFill>
            <a:srgbClr val="FFFFFF"/>
          </a:solidFill>
          <a:latin typeface="+mn-lt"/>
          <a:ea typeface="+mn-ea"/>
          <a:cs typeface="+mn-cs"/>
          <a:sym typeface="Chalkboard"/>
        </a:defRPr>
      </a:lvl2pPr>
      <a:lvl3pPr indent="457200" algn="ctr" defTabSz="457200">
        <a:defRPr sz="7200">
          <a:solidFill>
            <a:srgbClr val="FFFFFF"/>
          </a:solidFill>
          <a:latin typeface="+mn-lt"/>
          <a:ea typeface="+mn-ea"/>
          <a:cs typeface="+mn-cs"/>
          <a:sym typeface="Chalkboard"/>
        </a:defRPr>
      </a:lvl3pPr>
      <a:lvl4pPr indent="685800" algn="ctr" defTabSz="457200">
        <a:defRPr sz="7200">
          <a:solidFill>
            <a:srgbClr val="FFFFFF"/>
          </a:solidFill>
          <a:latin typeface="+mn-lt"/>
          <a:ea typeface="+mn-ea"/>
          <a:cs typeface="+mn-cs"/>
          <a:sym typeface="Chalkboard"/>
        </a:defRPr>
      </a:lvl4pPr>
      <a:lvl5pPr indent="914400" algn="ctr" defTabSz="457200">
        <a:defRPr sz="7200">
          <a:solidFill>
            <a:srgbClr val="FFFFFF"/>
          </a:solidFill>
          <a:latin typeface="+mn-lt"/>
          <a:ea typeface="+mn-ea"/>
          <a:cs typeface="+mn-cs"/>
          <a:sym typeface="Chalkboard"/>
        </a:defRPr>
      </a:lvl5pPr>
      <a:lvl6pPr indent="1143000" algn="ctr" defTabSz="457200">
        <a:defRPr sz="7200">
          <a:solidFill>
            <a:srgbClr val="FFFFFF"/>
          </a:solidFill>
          <a:latin typeface="+mn-lt"/>
          <a:ea typeface="+mn-ea"/>
          <a:cs typeface="+mn-cs"/>
          <a:sym typeface="Chalkboard"/>
        </a:defRPr>
      </a:lvl6pPr>
      <a:lvl7pPr indent="1371600" algn="ctr" defTabSz="457200">
        <a:defRPr sz="7200">
          <a:solidFill>
            <a:srgbClr val="FFFFFF"/>
          </a:solidFill>
          <a:latin typeface="+mn-lt"/>
          <a:ea typeface="+mn-ea"/>
          <a:cs typeface="+mn-cs"/>
          <a:sym typeface="Chalkboard"/>
        </a:defRPr>
      </a:lvl7pPr>
      <a:lvl8pPr indent="1600200" algn="ctr" defTabSz="457200">
        <a:defRPr sz="7200">
          <a:solidFill>
            <a:srgbClr val="FFFFFF"/>
          </a:solidFill>
          <a:latin typeface="+mn-lt"/>
          <a:ea typeface="+mn-ea"/>
          <a:cs typeface="+mn-cs"/>
          <a:sym typeface="Chalkboard"/>
        </a:defRPr>
      </a:lvl8pPr>
      <a:lvl9pPr indent="1828800" algn="ctr" defTabSz="457200">
        <a:defRPr sz="7200">
          <a:solidFill>
            <a:srgbClr val="FFFFFF"/>
          </a:solidFill>
          <a:latin typeface="+mn-lt"/>
          <a:ea typeface="+mn-ea"/>
          <a:cs typeface="+mn-cs"/>
          <a:sym typeface="Chalkboard"/>
        </a:defRPr>
      </a:lvl9pPr>
    </p:titleStyle>
    <p:bodyStyle>
      <a:lvl1pPr marL="893697" indent="-436497" defTabSz="457200">
        <a:spcBef>
          <a:spcPts val="3000"/>
        </a:spcBef>
        <a:buSzPct val="43000"/>
        <a:buBlip>
          <a:blip r:embed="rId15"/>
        </a:buBlip>
        <a:defRPr sz="3600">
          <a:solidFill>
            <a:srgbClr val="FFFFFF"/>
          </a:solidFill>
          <a:latin typeface="+mn-lt"/>
          <a:ea typeface="+mn-ea"/>
          <a:cs typeface="+mn-cs"/>
          <a:sym typeface="Chalkboard"/>
        </a:defRPr>
      </a:lvl1pPr>
      <a:lvl2pPr marL="1439797" indent="-436497" defTabSz="457200">
        <a:spcBef>
          <a:spcPts val="3000"/>
        </a:spcBef>
        <a:buSzPct val="43000"/>
        <a:buBlip>
          <a:blip r:embed="rId15"/>
        </a:buBlip>
        <a:defRPr sz="3600">
          <a:solidFill>
            <a:srgbClr val="FFFFFF"/>
          </a:solidFill>
          <a:latin typeface="+mn-lt"/>
          <a:ea typeface="+mn-ea"/>
          <a:cs typeface="+mn-cs"/>
          <a:sym typeface="Chalkboard"/>
        </a:defRPr>
      </a:lvl2pPr>
      <a:lvl3pPr marL="1973197" indent="-436497" defTabSz="457200">
        <a:spcBef>
          <a:spcPts val="3000"/>
        </a:spcBef>
        <a:buSzPct val="43000"/>
        <a:buBlip>
          <a:blip r:embed="rId15"/>
        </a:buBlip>
        <a:defRPr sz="3600">
          <a:solidFill>
            <a:srgbClr val="FFFFFF"/>
          </a:solidFill>
          <a:latin typeface="+mn-lt"/>
          <a:ea typeface="+mn-ea"/>
          <a:cs typeface="+mn-cs"/>
          <a:sym typeface="Chalkboard"/>
        </a:defRPr>
      </a:lvl3pPr>
      <a:lvl4pPr marL="2544697" indent="-436497" defTabSz="457200">
        <a:spcBef>
          <a:spcPts val="3000"/>
        </a:spcBef>
        <a:buSzPct val="43000"/>
        <a:buBlip>
          <a:blip r:embed="rId15"/>
        </a:buBlip>
        <a:defRPr sz="3600">
          <a:solidFill>
            <a:srgbClr val="FFFFFF"/>
          </a:solidFill>
          <a:latin typeface="+mn-lt"/>
          <a:ea typeface="+mn-ea"/>
          <a:cs typeface="+mn-cs"/>
          <a:sym typeface="Chalkboard"/>
        </a:defRPr>
      </a:lvl4pPr>
      <a:lvl5pPr marL="3128897" indent="-436497" defTabSz="457200">
        <a:spcBef>
          <a:spcPts val="3000"/>
        </a:spcBef>
        <a:buSzPct val="43000"/>
        <a:buBlip>
          <a:blip r:embed="rId15"/>
        </a:buBlip>
        <a:defRPr sz="3600">
          <a:solidFill>
            <a:srgbClr val="FFFFFF"/>
          </a:solidFill>
          <a:latin typeface="+mn-lt"/>
          <a:ea typeface="+mn-ea"/>
          <a:cs typeface="+mn-cs"/>
          <a:sym typeface="Chalkboard"/>
        </a:defRPr>
      </a:lvl5pPr>
      <a:lvl6pPr marL="3484497" indent="-436497" defTabSz="457200">
        <a:spcBef>
          <a:spcPts val="3000"/>
        </a:spcBef>
        <a:buSzPct val="43000"/>
        <a:buBlip>
          <a:blip r:embed="rId15"/>
        </a:buBlip>
        <a:defRPr sz="3600">
          <a:solidFill>
            <a:srgbClr val="FFFFFF"/>
          </a:solidFill>
          <a:latin typeface="+mn-lt"/>
          <a:ea typeface="+mn-ea"/>
          <a:cs typeface="+mn-cs"/>
          <a:sym typeface="Chalkboard"/>
        </a:defRPr>
      </a:lvl6pPr>
      <a:lvl7pPr marL="3840097" indent="-436497" defTabSz="457200">
        <a:spcBef>
          <a:spcPts val="3000"/>
        </a:spcBef>
        <a:buSzPct val="43000"/>
        <a:buBlip>
          <a:blip r:embed="rId15"/>
        </a:buBlip>
        <a:defRPr sz="3600">
          <a:solidFill>
            <a:srgbClr val="FFFFFF"/>
          </a:solidFill>
          <a:latin typeface="+mn-lt"/>
          <a:ea typeface="+mn-ea"/>
          <a:cs typeface="+mn-cs"/>
          <a:sym typeface="Chalkboard"/>
        </a:defRPr>
      </a:lvl7pPr>
      <a:lvl8pPr marL="4195697" indent="-436497" defTabSz="457200">
        <a:spcBef>
          <a:spcPts val="3000"/>
        </a:spcBef>
        <a:buSzPct val="43000"/>
        <a:buBlip>
          <a:blip r:embed="rId15"/>
        </a:buBlip>
        <a:defRPr sz="3600">
          <a:solidFill>
            <a:srgbClr val="FFFFFF"/>
          </a:solidFill>
          <a:latin typeface="+mn-lt"/>
          <a:ea typeface="+mn-ea"/>
          <a:cs typeface="+mn-cs"/>
          <a:sym typeface="Chalkboard"/>
        </a:defRPr>
      </a:lvl8pPr>
      <a:lvl9pPr marL="4551297" indent="-436497" defTabSz="457200">
        <a:spcBef>
          <a:spcPts val="3000"/>
        </a:spcBef>
        <a:buSzPct val="43000"/>
        <a:buBlip>
          <a:blip r:embed="rId15"/>
        </a:buBlip>
        <a:defRPr sz="3600">
          <a:solidFill>
            <a:srgbClr val="FFFFFF"/>
          </a:solidFill>
          <a:latin typeface="+mn-lt"/>
          <a:ea typeface="+mn-ea"/>
          <a:cs typeface="+mn-cs"/>
          <a:sym typeface="Chalkboard"/>
        </a:defRPr>
      </a:lvl9pPr>
    </p:bodyStyle>
    <p:otherStyle>
      <a:lvl1pPr algn="ctr" defTabSz="457200">
        <a:defRPr>
          <a:solidFill>
            <a:schemeClr val="tx1"/>
          </a:solidFill>
          <a:latin typeface="+mn-lt"/>
          <a:ea typeface="+mn-ea"/>
          <a:cs typeface="+mn-cs"/>
          <a:sym typeface="Chalkboard"/>
        </a:defRPr>
      </a:lvl1pPr>
      <a:lvl2pPr indent="228600" algn="ctr" defTabSz="457200">
        <a:defRPr>
          <a:solidFill>
            <a:schemeClr val="tx1"/>
          </a:solidFill>
          <a:latin typeface="+mn-lt"/>
          <a:ea typeface="+mn-ea"/>
          <a:cs typeface="+mn-cs"/>
          <a:sym typeface="Chalkboard"/>
        </a:defRPr>
      </a:lvl2pPr>
      <a:lvl3pPr indent="457200" algn="ctr" defTabSz="457200">
        <a:defRPr>
          <a:solidFill>
            <a:schemeClr val="tx1"/>
          </a:solidFill>
          <a:latin typeface="+mn-lt"/>
          <a:ea typeface="+mn-ea"/>
          <a:cs typeface="+mn-cs"/>
          <a:sym typeface="Chalkboard"/>
        </a:defRPr>
      </a:lvl3pPr>
      <a:lvl4pPr indent="685800" algn="ctr" defTabSz="457200">
        <a:defRPr>
          <a:solidFill>
            <a:schemeClr val="tx1"/>
          </a:solidFill>
          <a:latin typeface="+mn-lt"/>
          <a:ea typeface="+mn-ea"/>
          <a:cs typeface="+mn-cs"/>
          <a:sym typeface="Chalkboard"/>
        </a:defRPr>
      </a:lvl4pPr>
      <a:lvl5pPr indent="914400" algn="ctr" defTabSz="457200">
        <a:defRPr>
          <a:solidFill>
            <a:schemeClr val="tx1"/>
          </a:solidFill>
          <a:latin typeface="+mn-lt"/>
          <a:ea typeface="+mn-ea"/>
          <a:cs typeface="+mn-cs"/>
          <a:sym typeface="Chalkboard"/>
        </a:defRPr>
      </a:lvl5pPr>
      <a:lvl6pPr indent="1143000" algn="ctr" defTabSz="457200">
        <a:defRPr>
          <a:solidFill>
            <a:schemeClr val="tx1"/>
          </a:solidFill>
          <a:latin typeface="+mn-lt"/>
          <a:ea typeface="+mn-ea"/>
          <a:cs typeface="+mn-cs"/>
          <a:sym typeface="Chalkboard"/>
        </a:defRPr>
      </a:lvl6pPr>
      <a:lvl7pPr indent="1371600" algn="ctr" defTabSz="457200">
        <a:defRPr>
          <a:solidFill>
            <a:schemeClr val="tx1"/>
          </a:solidFill>
          <a:latin typeface="+mn-lt"/>
          <a:ea typeface="+mn-ea"/>
          <a:cs typeface="+mn-cs"/>
          <a:sym typeface="Chalkboard"/>
        </a:defRPr>
      </a:lvl7pPr>
      <a:lvl8pPr indent="1600200" algn="ctr" defTabSz="457200">
        <a:defRPr>
          <a:solidFill>
            <a:schemeClr val="tx1"/>
          </a:solidFill>
          <a:latin typeface="+mn-lt"/>
          <a:ea typeface="+mn-ea"/>
          <a:cs typeface="+mn-cs"/>
          <a:sym typeface="Chalkboard"/>
        </a:defRPr>
      </a:lvl8pPr>
      <a:lvl9pPr indent="1828800" algn="ctr" defTabSz="457200">
        <a:defRPr>
          <a:solidFill>
            <a:schemeClr val="tx1"/>
          </a:solidFill>
          <a:latin typeface="+mn-lt"/>
          <a:ea typeface="+mn-ea"/>
          <a:cs typeface="+mn-cs"/>
          <a:sym typeface="Chalkboar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schoolsforchiapa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¿Quiénes son los Zapatistas?</a:t>
            </a:r>
          </a:p>
        </p:txBody>
      </p:sp>
      <p:sp>
        <p:nvSpPr>
          <p:cNvPr id="38" name="Shape 38"/>
          <p:cNvSpPr>
            <a:spLocks noGrp="1"/>
          </p:cNvSpPr>
          <p:nvPr>
            <p:ph type="body" idx="1"/>
          </p:nvPr>
        </p:nvSpPr>
        <p:spPr>
          <a:prstGeom prst="rect">
            <a:avLst/>
          </a:prstGeom>
        </p:spPr>
        <p:txBody>
          <a:bodyPr/>
          <a:lstStyle/>
          <a:p>
            <a:pPr lvl="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0-#ppt_w/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El conflicto</a:t>
            </a:r>
          </a:p>
        </p:txBody>
      </p:sp>
      <p:sp>
        <p:nvSpPr>
          <p:cNvPr id="72" name="Shape 72"/>
          <p:cNvSpPr>
            <a:spLocks noGrp="1"/>
          </p:cNvSpPr>
          <p:nvPr>
            <p:ph type="body" idx="1"/>
          </p:nvPr>
        </p:nvSpPr>
        <p:spPr>
          <a:xfrm>
            <a:off x="416619" y="2088554"/>
            <a:ext cx="11807578" cy="6598246"/>
          </a:xfrm>
          <a:prstGeom prst="rect">
            <a:avLst/>
          </a:prstGeom>
        </p:spPr>
        <p:txBody>
          <a:bodyPr/>
          <a:lstStyle/>
          <a:p>
            <a:pPr lvl="0">
              <a:buBlip>
                <a:blip r:embed="rId2"/>
              </a:buBlip>
              <a:defRPr sz="1800">
                <a:solidFill>
                  <a:srgbClr val="000000"/>
                </a:solidFill>
              </a:defRPr>
            </a:pPr>
            <a:r>
              <a:rPr sz="3600">
                <a:solidFill>
                  <a:srgbClr val="FFFFFF"/>
                </a:solidFill>
              </a:rPr>
              <a:t>Los Zapatistas tomaron control de cinco municipios en Chiapas. El Gobierno Mexicano respondió mandando el ejército y bombardeando comunidades.</a:t>
            </a:r>
          </a:p>
          <a:p>
            <a:pPr lvl="0">
              <a:buBlip>
                <a:blip r:embed="rId2"/>
              </a:buBlip>
              <a:defRPr sz="1800">
                <a:solidFill>
                  <a:srgbClr val="000000"/>
                </a:solidFill>
              </a:defRPr>
            </a:pPr>
            <a:r>
              <a:rPr sz="3600">
                <a:solidFill>
                  <a:srgbClr val="FFFFFF"/>
                </a:solidFill>
              </a:rPr>
              <a:t>Doce días de lucha siguieron. Murieron cientos de personas, en su mayoría indígenas. </a:t>
            </a:r>
          </a:p>
          <a:p>
            <a:pPr lvl="0">
              <a:buBlip>
                <a:blip r:embed="rId2"/>
              </a:buBlip>
              <a:defRPr sz="1800">
                <a:solidFill>
                  <a:srgbClr val="000000"/>
                </a:solidFill>
              </a:defRPr>
            </a:pPr>
            <a:r>
              <a:rPr sz="3600">
                <a:solidFill>
                  <a:srgbClr val="FFFFFF"/>
                </a:solidFill>
              </a:rPr>
              <a:t>El pueblo mexicano pidió un alto el fuego. Los Zapatistas han respetado el alto el fuego hasta hoy. El Gobierno Mexicano respondió con la militarización de Chiapas.</a:t>
            </a:r>
          </a:p>
        </p:txBody>
      </p:sp>
      <p:pic>
        <p:nvPicPr>
          <p:cNvPr id="73" name="pasted-image.pdf"/>
          <p:cNvPicPr/>
          <p:nvPr/>
        </p:nvPicPr>
        <p:blipFill>
          <a:blip r:embed="rId3">
            <a:extLst/>
          </a:blip>
          <a:stretch>
            <a:fillRect/>
          </a:stretch>
        </p:blipFill>
        <p:spPr>
          <a:xfrm>
            <a:off x="0" y="1098839"/>
            <a:ext cx="13004800" cy="7301922"/>
          </a:xfrm>
          <a:prstGeom prst="rect">
            <a:avLst/>
          </a:prstGeom>
          <a:ln w="889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71"/>
                                        </p:tgtEl>
                                        <p:attrNameLst>
                                          <p:attrName>style.visibility</p:attrName>
                                        </p:attrNameLst>
                                      </p:cBhvr>
                                      <p:to>
                                        <p:strVal val="visible"/>
                                      </p:to>
                                    </p:set>
                                    <p:anim calcmode="lin" valueType="num">
                                      <p:cBhvr>
                                        <p:cTn id="7" dur="1000" fill="hold"/>
                                        <p:tgtEl>
                                          <p:spTgt spid="71"/>
                                        </p:tgtEl>
                                        <p:attrNameLst>
                                          <p:attrName>ppt_x</p:attrName>
                                        </p:attrNameLst>
                                      </p:cBhvr>
                                      <p:tavLst>
                                        <p:tav tm="0">
                                          <p:val>
                                            <p:strVal val="0-#ppt_w/2"/>
                                          </p:val>
                                        </p:tav>
                                        <p:tav tm="100000">
                                          <p:val>
                                            <p:strVal val="#ppt_x"/>
                                          </p:val>
                                        </p:tav>
                                      </p:tavLst>
                                    </p:anim>
                                    <p:anim calcmode="lin" valueType="num">
                                      <p:cBhvr>
                                        <p:cTn id="8"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2">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7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7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3" nodeType="clickEffect">
                                  <p:stCondLst>
                                    <p:cond delay="0"/>
                                  </p:stCondLst>
                                  <p:iterate>
                                    <p:tmAbs val="0"/>
                                  </p:iterate>
                                  <p:childTnLst>
                                    <p:set>
                                      <p:cBhvr>
                                        <p:cTn id="26" fill="hold"/>
                                        <p:tgtEl>
                                          <p:spTgt spid="73"/>
                                        </p:tgtEl>
                                        <p:attrNameLst>
                                          <p:attrName>style.visibility</p:attrName>
                                        </p:attrNameLst>
                                      </p:cBhvr>
                                      <p:to>
                                        <p:strVal val="visible"/>
                                      </p:to>
                                    </p:set>
                                    <p:animEffect transition="in" filter="blinds(vertical)">
                                      <p:cBhvr>
                                        <p:cTn id="2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advAuto="0"/>
      <p:bldP spid="72" grpId="2" build="p" bldLvl="5" animBg="1" advAuto="0"/>
      <p:bldP spid="73"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Los Acuerdos de San Andrés</a:t>
            </a:r>
          </a:p>
        </p:txBody>
      </p:sp>
      <p:sp>
        <p:nvSpPr>
          <p:cNvPr id="76" name="Shape 76"/>
          <p:cNvSpPr>
            <a:spLocks noGrp="1"/>
          </p:cNvSpPr>
          <p:nvPr>
            <p:ph type="body" idx="1"/>
          </p:nvPr>
        </p:nvSpPr>
        <p:spPr>
          <a:xfrm>
            <a:off x="70395" y="2012900"/>
            <a:ext cx="6896052" cy="7607400"/>
          </a:xfrm>
          <a:prstGeom prst="rect">
            <a:avLst/>
          </a:prstGeom>
        </p:spPr>
        <p:txBody>
          <a:bodyPr/>
          <a:lstStyle/>
          <a:p>
            <a:pPr lvl="0">
              <a:buBlip>
                <a:blip r:embed="rId2"/>
              </a:buBlip>
              <a:defRPr sz="1800">
                <a:solidFill>
                  <a:srgbClr val="000000"/>
                </a:solidFill>
              </a:defRPr>
            </a:pPr>
            <a:r>
              <a:rPr sz="3000">
                <a:solidFill>
                  <a:srgbClr val="FFFFFF"/>
                </a:solidFill>
              </a:rPr>
              <a:t>El Gobierno mexicano y los Zapatistas se reunieron para negociar un acuerdo.</a:t>
            </a:r>
          </a:p>
          <a:p>
            <a:pPr lvl="0">
              <a:buBlip>
                <a:blip r:embed="rId2"/>
              </a:buBlip>
              <a:defRPr sz="1800">
                <a:solidFill>
                  <a:srgbClr val="000000"/>
                </a:solidFill>
              </a:defRPr>
            </a:pPr>
            <a:r>
              <a:rPr sz="3000">
                <a:solidFill>
                  <a:srgbClr val="FFFFFF"/>
                </a:solidFill>
              </a:rPr>
              <a:t>El 16 de febrero de 1996, ambas partes firmaron este acuerdo en el pueblo de San Andrés.</a:t>
            </a:r>
          </a:p>
          <a:p>
            <a:pPr lvl="0">
              <a:buBlip>
                <a:blip r:embed="rId2"/>
              </a:buBlip>
              <a:defRPr sz="1800">
                <a:solidFill>
                  <a:srgbClr val="000000"/>
                </a:solidFill>
              </a:defRPr>
            </a:pPr>
            <a:r>
              <a:rPr sz="3000">
                <a:solidFill>
                  <a:srgbClr val="FFFFFF"/>
                </a:solidFill>
              </a:rPr>
              <a:t>Los Acuerdos se comprometieron a respetar la cultura indígena, la preservación de sus recursos naturales, una mayor participación en la toma de decisiones, y el derecho a la autonomía. </a:t>
            </a:r>
          </a:p>
        </p:txBody>
      </p:sp>
      <p:pic>
        <p:nvPicPr>
          <p:cNvPr id="77" name="Picture 76"/>
          <p:cNvPicPr/>
          <p:nvPr/>
        </p:nvPicPr>
        <p:blipFill>
          <a:blip r:embed="rId3">
            <a:extLst/>
          </a:blip>
          <a:stretch>
            <a:fillRect/>
          </a:stretch>
        </p:blipFill>
        <p:spPr>
          <a:xfrm>
            <a:off x="6896100" y="3018642"/>
            <a:ext cx="5545652" cy="544590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75"/>
                                        </p:tgtEl>
                                        <p:attrNameLst>
                                          <p:attrName>style.visibility</p:attrName>
                                        </p:attrNameLst>
                                      </p:cBhvr>
                                      <p:to>
                                        <p:strVal val="visible"/>
                                      </p:to>
                                    </p:set>
                                    <p:anim calcmode="lin" valueType="num">
                                      <p:cBhvr>
                                        <p:cTn id="7" dur="1000" fill="hold"/>
                                        <p:tgtEl>
                                          <p:spTgt spid="75"/>
                                        </p:tgtEl>
                                        <p:attrNameLst>
                                          <p:attrName>ppt_x</p:attrName>
                                        </p:attrNameLst>
                                      </p:cBhvr>
                                      <p:tavLst>
                                        <p:tav tm="0">
                                          <p:val>
                                            <p:strVal val="0-#ppt_w/2"/>
                                          </p:val>
                                        </p:tav>
                                        <p:tav tm="100000">
                                          <p:val>
                                            <p:strVal val="#ppt_x"/>
                                          </p:val>
                                        </p:tav>
                                      </p:tavLst>
                                    </p:anim>
                                    <p:anim calcmode="lin" valueType="num">
                                      <p:cBhvr>
                                        <p:cTn id="8"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6">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7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7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7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3" nodeType="clickEffect">
                                  <p:stCondLst>
                                    <p:cond delay="0"/>
                                  </p:stCondLst>
                                  <p:iterate>
                                    <p:tmAbs val="0"/>
                                  </p:iterate>
                                  <p:childTnLst>
                                    <p:set>
                                      <p:cBhvr>
                                        <p:cTn id="26" fill="hold"/>
                                        <p:tgtEl>
                                          <p:spTgt spid="77"/>
                                        </p:tgtEl>
                                        <p:attrNameLst>
                                          <p:attrName>style.visibility</p:attrName>
                                        </p:attrNameLst>
                                      </p:cBhvr>
                                      <p:to>
                                        <p:strVal val="visible"/>
                                      </p:to>
                                    </p:set>
                                    <p:animEffect transition="in" filter="dissolve">
                                      <p:cBhvr>
                                        <p:cTn id="27" dur="1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animBg="1" advAuto="0"/>
      <p:bldP spid="76" grpId="2" build="p" bldLvl="5" animBg="1" advAuto="0"/>
      <p:bldP spid="77"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Autonomía</a:t>
            </a:r>
          </a:p>
        </p:txBody>
      </p:sp>
      <p:sp>
        <p:nvSpPr>
          <p:cNvPr id="80" name="Shape 80"/>
          <p:cNvSpPr>
            <a:spLocks noGrp="1"/>
          </p:cNvSpPr>
          <p:nvPr>
            <p:ph type="body" idx="1"/>
          </p:nvPr>
        </p:nvSpPr>
        <p:spPr>
          <a:xfrm>
            <a:off x="100806" y="1967507"/>
            <a:ext cx="6721426" cy="7698186"/>
          </a:xfrm>
          <a:prstGeom prst="rect">
            <a:avLst/>
          </a:prstGeom>
        </p:spPr>
        <p:txBody>
          <a:bodyPr/>
          <a:lstStyle/>
          <a:p>
            <a:pPr lvl="0">
              <a:buBlip>
                <a:blip r:embed="rId2"/>
              </a:buBlip>
              <a:defRPr sz="1800">
                <a:solidFill>
                  <a:srgbClr val="000000"/>
                </a:solidFill>
              </a:defRPr>
            </a:pPr>
            <a:r>
              <a:rPr sz="2500">
                <a:solidFill>
                  <a:srgbClr val="FFFFFF"/>
                </a:solidFill>
              </a:rPr>
              <a:t>El gobierno mexicano nunca respetó los Acuerdos de San Andrés.</a:t>
            </a:r>
          </a:p>
          <a:p>
            <a:pPr lvl="0">
              <a:buBlip>
                <a:blip r:embed="rId2"/>
              </a:buBlip>
              <a:defRPr sz="1800">
                <a:solidFill>
                  <a:srgbClr val="000000"/>
                </a:solidFill>
              </a:defRPr>
            </a:pPr>
            <a:r>
              <a:rPr sz="2500">
                <a:solidFill>
                  <a:srgbClr val="FFFFFF"/>
                </a:solidFill>
              </a:rPr>
              <a:t>Los Zapatistas decidieron implementar los acuerdos ellos mismos. Así empezó la autonomía.</a:t>
            </a:r>
          </a:p>
          <a:p>
            <a:pPr lvl="0">
              <a:buBlip>
                <a:blip r:embed="rId2"/>
              </a:buBlip>
              <a:defRPr sz="1800">
                <a:solidFill>
                  <a:srgbClr val="000000"/>
                </a:solidFill>
              </a:defRPr>
            </a:pPr>
            <a:r>
              <a:rPr sz="2500">
                <a:solidFill>
                  <a:srgbClr val="FFFFFF"/>
                </a:solidFill>
              </a:rPr>
              <a:t>Dividieron su territorio en cinco zonas de administración o ‘caracoles’. Llamaron su nuevo sistema de gobierno ‘Buen Gobierno’.</a:t>
            </a:r>
          </a:p>
          <a:p>
            <a:pPr lvl="0">
              <a:buBlip>
                <a:blip r:embed="rId2"/>
              </a:buBlip>
              <a:defRPr sz="1800">
                <a:solidFill>
                  <a:srgbClr val="000000"/>
                </a:solidFill>
              </a:defRPr>
            </a:pPr>
            <a:r>
              <a:rPr sz="2500">
                <a:solidFill>
                  <a:srgbClr val="FFFFFF"/>
                </a:solidFill>
              </a:rPr>
              <a:t>Siguen construyendo sus propias escuelas, clínicas de salud, siendo independientes del ‘Mal Gobierno’. Creen que ‘Otro mundo es posible’. </a:t>
            </a:r>
          </a:p>
        </p:txBody>
      </p:sp>
      <p:pic>
        <p:nvPicPr>
          <p:cNvPr id="81" name="pasted-image.pdf"/>
          <p:cNvPicPr/>
          <p:nvPr/>
        </p:nvPicPr>
        <p:blipFill>
          <a:blip r:embed="rId3">
            <a:extLst/>
          </a:blip>
          <a:stretch>
            <a:fillRect/>
          </a:stretch>
        </p:blipFill>
        <p:spPr>
          <a:xfrm>
            <a:off x="6048402" y="2141304"/>
            <a:ext cx="6292796" cy="8899992"/>
          </a:xfrm>
          <a:prstGeom prst="rect">
            <a:avLst/>
          </a:prstGeom>
          <a:ln w="88900">
            <a:miter lim="400000"/>
          </a:ln>
        </p:spPr>
      </p:pic>
      <p:pic>
        <p:nvPicPr>
          <p:cNvPr id="82" name="pasted-image.pdf"/>
          <p:cNvPicPr/>
          <p:nvPr/>
        </p:nvPicPr>
        <p:blipFill>
          <a:blip r:embed="rId4">
            <a:extLst/>
          </a:blip>
          <a:stretch>
            <a:fillRect/>
          </a:stretch>
        </p:blipFill>
        <p:spPr>
          <a:xfrm>
            <a:off x="0" y="12579"/>
            <a:ext cx="13004800" cy="9728442"/>
          </a:xfrm>
          <a:prstGeom prst="rect">
            <a:avLst/>
          </a:prstGeom>
          <a:ln w="889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79"/>
                                        </p:tgtEl>
                                        <p:attrNameLst>
                                          <p:attrName>style.visibility</p:attrName>
                                        </p:attrNameLst>
                                      </p:cBhvr>
                                      <p:to>
                                        <p:strVal val="visible"/>
                                      </p:to>
                                    </p:set>
                                    <p:anim calcmode="lin" valueType="num">
                                      <p:cBhvr>
                                        <p:cTn id="7" dur="1000" fill="hold"/>
                                        <p:tgtEl>
                                          <p:spTgt spid="79"/>
                                        </p:tgtEl>
                                        <p:attrNameLst>
                                          <p:attrName>ppt_x</p:attrName>
                                        </p:attrNameLst>
                                      </p:cBhvr>
                                      <p:tavLst>
                                        <p:tav tm="0">
                                          <p:val>
                                            <p:strVal val="0-#ppt_w/2"/>
                                          </p:val>
                                        </p:tav>
                                        <p:tav tm="100000">
                                          <p:val>
                                            <p:strVal val="#ppt_x"/>
                                          </p:val>
                                        </p:tav>
                                      </p:tavLst>
                                    </p:anim>
                                    <p:anim calcmode="lin" valueType="num">
                                      <p:cBhvr>
                                        <p:cTn id="8" dur="10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80">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8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8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8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3" nodeType="clickEffect">
                                  <p:stCondLst>
                                    <p:cond delay="0"/>
                                  </p:stCondLst>
                                  <p:iterate>
                                    <p:tmAbs val="0"/>
                                  </p:iterate>
                                  <p:childTnLst>
                                    <p:set>
                                      <p:cBhvr>
                                        <p:cTn id="26" fill="hold"/>
                                        <p:tgtEl>
                                          <p:spTgt spid="81"/>
                                        </p:tgtEl>
                                        <p:attrNameLst>
                                          <p:attrName>style.visibility</p:attrName>
                                        </p:attrNameLst>
                                      </p:cBhvr>
                                      <p:to>
                                        <p:strVal val="visible"/>
                                      </p:to>
                                    </p:set>
                                    <p:animEffect transition="in" filter="fade">
                                      <p:cBhvr>
                                        <p:cTn id="27" dur="20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2" nodeType="clickEffect">
                                  <p:stCondLst>
                                    <p:cond delay="0"/>
                                  </p:stCondLst>
                                  <p:iterate>
                                    <p:tmAbs val="0"/>
                                  </p:iterate>
                                  <p:childTnLst>
                                    <p:set>
                                      <p:cBhvr>
                                        <p:cTn id="31" fill="hold"/>
                                        <p:tgtEl>
                                          <p:spTgt spid="80">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4" nodeType="clickEffect">
                                  <p:stCondLst>
                                    <p:cond delay="0"/>
                                  </p:stCondLst>
                                  <p:iterate>
                                    <p:tmAbs val="0"/>
                                  </p:iterate>
                                  <p:childTnLst>
                                    <p:set>
                                      <p:cBhvr>
                                        <p:cTn id="35" fill="hold"/>
                                        <p:tgtEl>
                                          <p:spTgt spid="82"/>
                                        </p:tgtEl>
                                        <p:attrNameLst>
                                          <p:attrName>style.visibility</p:attrName>
                                        </p:attrNameLst>
                                      </p:cBhvr>
                                      <p:to>
                                        <p:strVal val="visible"/>
                                      </p:to>
                                    </p:set>
                                    <p:animEffect transition="in" filter="dissolve">
                                      <p:cBhvr>
                                        <p:cTn id="36" dur="1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P spid="80" grpId="2" build="p" bldLvl="5" animBg="1" advAuto="0"/>
      <p:bldP spid="81" grpId="3" animBg="1" advAuto="0"/>
      <p:bldP spid="82"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Así que…¿qué pueden hacer ustedes?</a:t>
            </a:r>
          </a:p>
        </p:txBody>
      </p:sp>
      <p:sp>
        <p:nvSpPr>
          <p:cNvPr id="85" name="Shape 85"/>
          <p:cNvSpPr>
            <a:spLocks noGrp="1"/>
          </p:cNvSpPr>
          <p:nvPr>
            <p:ph type="body" idx="1"/>
          </p:nvPr>
        </p:nvSpPr>
        <p:spPr>
          <a:xfrm>
            <a:off x="-148184" y="2946400"/>
            <a:ext cx="13100895" cy="5740400"/>
          </a:xfrm>
          <a:prstGeom prst="rect">
            <a:avLst/>
          </a:prstGeom>
        </p:spPr>
        <p:txBody>
          <a:bodyPr/>
          <a:lstStyle/>
          <a:p>
            <a:pPr lvl="0">
              <a:buBlip>
                <a:blip r:embed="rId2"/>
              </a:buBlip>
              <a:defRPr sz="1800">
                <a:solidFill>
                  <a:srgbClr val="000000"/>
                </a:solidFill>
              </a:defRPr>
            </a:pPr>
            <a:r>
              <a:rPr sz="3600">
                <a:solidFill>
                  <a:srgbClr val="FFFFFF"/>
                </a:solidFill>
              </a:rPr>
              <a:t>Visiten nuestro sitio web </a:t>
            </a:r>
            <a:r>
              <a:rPr sz="3600" u="sng">
                <a:solidFill>
                  <a:srgbClr val="FFFFFF"/>
                </a:solidFill>
                <a:hlinkClick r:id="rId3"/>
              </a:rPr>
              <a:t>http://www.schoolsforchiapas.org</a:t>
            </a:r>
            <a:r>
              <a:rPr sz="3600">
                <a:solidFill>
                  <a:srgbClr val="FFFFFF"/>
                </a:solidFill>
              </a:rPr>
              <a:t>  para averiguar más acerca de los Zapatistas.</a:t>
            </a:r>
          </a:p>
          <a:p>
            <a:pPr lvl="0">
              <a:buBlip>
                <a:blip r:embed="rId2"/>
              </a:buBlip>
              <a:defRPr sz="1800">
                <a:solidFill>
                  <a:srgbClr val="000000"/>
                </a:solidFill>
              </a:defRPr>
            </a:pPr>
            <a:r>
              <a:rPr sz="3600">
                <a:solidFill>
                  <a:srgbClr val="FFFFFF"/>
                </a:solidFill>
              </a:rPr>
              <a:t>Exploren la página para descubrir maneras en que pueden apoyar a los Zapatistas.</a:t>
            </a:r>
          </a:p>
          <a:p>
            <a:pPr lvl="0">
              <a:buBlip>
                <a:blip r:embed="rId2"/>
              </a:buBlip>
              <a:defRPr sz="1800">
                <a:solidFill>
                  <a:srgbClr val="000000"/>
                </a:solidFill>
              </a:defRPr>
            </a:pPr>
            <a:r>
              <a:rPr sz="3600">
                <a:solidFill>
                  <a:srgbClr val="FFFFFF"/>
                </a:solidFill>
              </a:rPr>
              <a:t>Sigan Escuelas para Chiapas en Facebook.</a:t>
            </a:r>
          </a:p>
          <a:p>
            <a:pPr lvl="0">
              <a:buBlip>
                <a:blip r:embed="rId2"/>
              </a:buBlip>
              <a:defRPr sz="1800">
                <a:solidFill>
                  <a:srgbClr val="000000"/>
                </a:solidFill>
              </a:defRPr>
            </a:pPr>
            <a:r>
              <a:rPr sz="3600">
                <a:solidFill>
                  <a:srgbClr val="FFFFFF"/>
                </a:solidFill>
              </a:rPr>
              <a:t>¡Piensen en maneras en que ustedes pueden construir un mundo mejor!</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ppt_x</p:attrName>
                                        </p:attrNameLst>
                                      </p:cBhvr>
                                      <p:tavLst>
                                        <p:tav tm="0">
                                          <p:val>
                                            <p:strVal val="0-#ppt_w/2"/>
                                          </p:val>
                                        </p:tav>
                                        <p:tav tm="100000">
                                          <p:val>
                                            <p:strVal val="#ppt_x"/>
                                          </p:val>
                                        </p:tav>
                                      </p:tavLst>
                                    </p:anim>
                                    <p:anim calcmode="lin" valueType="num">
                                      <p:cBhvr>
                                        <p:cTn id="8" dur="10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85">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8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8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iterate>
                                    <p:tmAbs val="0"/>
                                  </p:iterate>
                                  <p:childTnLst>
                                    <p:set>
                                      <p:cBhvr>
                                        <p:cTn id="26" fill="hold"/>
                                        <p:tgtEl>
                                          <p:spTgt spid="8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iterate>
                                    <p:tmAbs val="0"/>
                                  </p:iterate>
                                  <p:childTnLst>
                                    <p:set>
                                      <p:cBhvr>
                                        <p:cTn id="30" fill="hold"/>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advAuto="0"/>
      <p:bldP spid="85"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1270000" y="6809149"/>
            <a:ext cx="10811669" cy="3441700"/>
          </a:xfrm>
          <a:prstGeom prst="rect">
            <a:avLst/>
          </a:prstGeom>
        </p:spPr>
        <p:txBody>
          <a:bodyPr/>
          <a:lstStyle/>
          <a:p>
            <a:pPr marL="571500" lvl="0" indent="-571500" algn="l">
              <a:buSzPct val="100000"/>
              <a:buChar char="-"/>
              <a:defRPr sz="1800">
                <a:solidFill>
                  <a:srgbClr val="000000"/>
                </a:solidFill>
              </a:defRPr>
            </a:pPr>
            <a:r>
              <a:rPr sz="3600" dirty="0">
                <a:solidFill>
                  <a:srgbClr val="FFFFFF"/>
                </a:solidFill>
              </a:rPr>
              <a:t>Los Zapatistas son un movimiento revolucionario.</a:t>
            </a:r>
          </a:p>
          <a:p>
            <a:pPr marL="571500" lvl="0" indent="-571500" algn="l">
              <a:buSzPct val="100000"/>
              <a:defRPr sz="1800">
                <a:solidFill>
                  <a:srgbClr val="000000"/>
                </a:solidFill>
              </a:defRPr>
            </a:pPr>
            <a:r>
              <a:rPr lang="ga-IE" sz="3600" dirty="0" smtClean="0">
                <a:solidFill>
                  <a:srgbClr val="FFFFFF"/>
                </a:solidFill>
              </a:rPr>
              <a:t>-  </a:t>
            </a:r>
            <a:r>
              <a:rPr sz="3600" dirty="0" smtClean="0">
                <a:solidFill>
                  <a:srgbClr val="FFFFFF"/>
                </a:solidFill>
              </a:rPr>
              <a:t>Viven </a:t>
            </a:r>
            <a:r>
              <a:rPr sz="3600" dirty="0">
                <a:solidFill>
                  <a:srgbClr val="FFFFFF"/>
                </a:solidFill>
              </a:rPr>
              <a:t>en Chiapas, México.</a:t>
            </a:r>
          </a:p>
          <a:p>
            <a:pPr marL="571500" lvl="0" indent="-571500" algn="l">
              <a:buSzPct val="100000"/>
              <a:defRPr sz="1800">
                <a:solidFill>
                  <a:srgbClr val="000000"/>
                </a:solidFill>
              </a:defRPr>
            </a:pPr>
            <a:r>
              <a:rPr lang="ga-IE" sz="3600" smtClean="0">
                <a:solidFill>
                  <a:srgbClr val="FFFFFF"/>
                </a:solidFill>
              </a:rPr>
              <a:t>-  </a:t>
            </a:r>
            <a:r>
              <a:rPr sz="3600" smtClean="0">
                <a:solidFill>
                  <a:srgbClr val="FFFFFF"/>
                </a:solidFill>
              </a:rPr>
              <a:t>En </a:t>
            </a:r>
            <a:r>
              <a:rPr sz="3600" dirty="0">
                <a:solidFill>
                  <a:srgbClr val="FFFFFF"/>
                </a:solidFill>
              </a:rPr>
              <a:t>su mayoría, son campesinos, y tienen una relación muy cercana con la tierra, y la llaman ‘Madre Tierra’.</a:t>
            </a:r>
          </a:p>
          <a:p>
            <a:pPr marL="762000" lvl="0" indent="-762000" algn="l">
              <a:buSzPct val="100000"/>
              <a:defRPr sz="1800">
                <a:solidFill>
                  <a:srgbClr val="000000"/>
                </a:solidFill>
              </a:defRPr>
            </a:pPr>
            <a:endParaRPr sz="4800" dirty="0">
              <a:solidFill>
                <a:srgbClr val="FFFFFF"/>
              </a:solidFill>
            </a:endParaRPr>
          </a:p>
          <a:p>
            <a:pPr marL="762000" lvl="0" indent="-762000" algn="l">
              <a:buSzPct val="100000"/>
              <a:defRPr sz="1800">
                <a:solidFill>
                  <a:srgbClr val="000000"/>
                </a:solidFill>
              </a:defRPr>
            </a:pPr>
            <a:endParaRPr sz="4800" dirty="0">
              <a:solidFill>
                <a:srgbClr val="FFFFFF"/>
              </a:solidFill>
            </a:endParaRPr>
          </a:p>
        </p:txBody>
      </p:sp>
      <p:pic>
        <p:nvPicPr>
          <p:cNvPr id="41" name="Picture 40"/>
          <p:cNvPicPr/>
          <p:nvPr/>
        </p:nvPicPr>
        <p:blipFill>
          <a:blip r:embed="rId2">
            <a:extLst/>
          </a:blip>
          <a:stretch>
            <a:fillRect/>
          </a:stretch>
        </p:blipFill>
        <p:spPr>
          <a:xfrm>
            <a:off x="1859588" y="787400"/>
            <a:ext cx="9341812" cy="52832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1"/>
                                        </p:tgtEl>
                                        <p:attrNameLst>
                                          <p:attrName>style.visibility</p:attrName>
                                        </p:attrNameLst>
                                      </p:cBhvr>
                                      <p:to>
                                        <p:strVal val="visible"/>
                                      </p:to>
                                    </p:set>
                                    <p:animEffect transition="in" filter="box(ou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2" animBg="1" advAuto="0"/>
      <p:bldP spid="41"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La gente del maíz</a:t>
            </a:r>
          </a:p>
        </p:txBody>
      </p:sp>
      <p:sp>
        <p:nvSpPr>
          <p:cNvPr id="44" name="Shape 44"/>
          <p:cNvSpPr>
            <a:spLocks noGrp="1"/>
          </p:cNvSpPr>
          <p:nvPr>
            <p:ph type="body" idx="1"/>
          </p:nvPr>
        </p:nvSpPr>
        <p:spPr>
          <a:xfrm>
            <a:off x="508000" y="2095500"/>
            <a:ext cx="5016500" cy="7239000"/>
          </a:xfrm>
          <a:prstGeom prst="rect">
            <a:avLst/>
          </a:prstGeom>
        </p:spPr>
        <p:txBody>
          <a:bodyPr/>
          <a:lstStyle/>
          <a:p>
            <a:pPr lvl="0">
              <a:buBlip>
                <a:blip r:embed="rId2"/>
              </a:buBlip>
              <a:defRPr sz="1800">
                <a:solidFill>
                  <a:srgbClr val="000000"/>
                </a:solidFill>
              </a:defRPr>
            </a:pPr>
            <a:r>
              <a:rPr sz="3000">
                <a:solidFill>
                  <a:srgbClr val="FFFFFF"/>
                </a:solidFill>
              </a:rPr>
              <a:t>El maíz es el alimento básico de la gente en Chiapas.</a:t>
            </a:r>
          </a:p>
          <a:p>
            <a:pPr lvl="0">
              <a:buBlip>
                <a:blip r:embed="rId2"/>
              </a:buBlip>
              <a:defRPr sz="1800">
                <a:solidFill>
                  <a:srgbClr val="000000"/>
                </a:solidFill>
              </a:defRPr>
            </a:pPr>
            <a:r>
              <a:rPr sz="3000">
                <a:solidFill>
                  <a:srgbClr val="FFFFFF"/>
                </a:solidFill>
              </a:rPr>
              <a:t>El maíz se consume en la mazorca, molido para hacer las tortillas, y también para hacer la bebida “pozol".</a:t>
            </a:r>
          </a:p>
          <a:p>
            <a:pPr lvl="0">
              <a:buBlip>
                <a:blip r:embed="rId2"/>
              </a:buBlip>
              <a:defRPr sz="1800">
                <a:solidFill>
                  <a:srgbClr val="000000"/>
                </a:solidFill>
              </a:defRPr>
            </a:pPr>
            <a:r>
              <a:rPr sz="3000">
                <a:solidFill>
                  <a:srgbClr val="FFFFFF"/>
                </a:solidFill>
              </a:rPr>
              <a:t>Para los campesinos de Chiapas, el maíz es vida.</a:t>
            </a:r>
          </a:p>
        </p:txBody>
      </p:sp>
      <p:pic>
        <p:nvPicPr>
          <p:cNvPr id="45" name="Picture 44"/>
          <p:cNvPicPr/>
          <p:nvPr/>
        </p:nvPicPr>
        <p:blipFill>
          <a:blip r:embed="rId3">
            <a:extLst/>
          </a:blip>
          <a:stretch>
            <a:fillRect/>
          </a:stretch>
        </p:blipFill>
        <p:spPr>
          <a:xfrm>
            <a:off x="5727700" y="3213100"/>
            <a:ext cx="6985000" cy="53213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0-#ppt_w/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iterate>
                                    <p:tmAbs val="0"/>
                                  </p:iterate>
                                  <p:childTnLst>
                                    <p:set>
                                      <p:cBhvr>
                                        <p:cTn id="12" fill="hold"/>
                                        <p:tgtEl>
                                          <p:spTgt spid="45"/>
                                        </p:tgtEl>
                                        <p:attrNameLst>
                                          <p:attrName>style.visibility</p:attrName>
                                        </p:attrNameLst>
                                      </p:cBhvr>
                                      <p:to>
                                        <p:strVal val="visible"/>
                                      </p:to>
                                    </p:set>
                                    <p:animEffect transition="in" filter="fade">
                                      <p:cBhvr>
                                        <p:cTn id="13" dur="1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44">
                                            <p:bg/>
                                          </p:spTgt>
                                        </p:tgtEl>
                                        <p:attrNameLst>
                                          <p:attrName>style.visibility</p:attrName>
                                        </p:attrNameLst>
                                      </p:cBhvr>
                                      <p:to>
                                        <p:strVal val="visible"/>
                                      </p:to>
                                    </p:set>
                                  </p:childTnLst>
                                </p:cTn>
                              </p:par>
                              <p:par>
                                <p:cTn id="18" presetID="1" presetClass="entr" presetSubtype="0" fill="hold" grpId="3">
                                  <p:stCondLst>
                                    <p:cond delay="0"/>
                                  </p:stCondLst>
                                  <p:iterate>
                                    <p:tmAbs val="0"/>
                                  </p:iterate>
                                  <p:childTnLst>
                                    <p:set>
                                      <p:cBhvr>
                                        <p:cTn id="19" fill="hold"/>
                                        <p:tgtEl>
                                          <p:spTgt spid="4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4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advAuto="0"/>
      <p:bldP spid="44" grpId="3" build="p" bldLvl="5" animBg="1" advAuto="0"/>
      <p:bldP spid="45"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Los Zapatistas son un pueblo maya</a:t>
            </a:r>
          </a:p>
        </p:txBody>
      </p:sp>
      <p:sp>
        <p:nvSpPr>
          <p:cNvPr id="48" name="Shape 48"/>
          <p:cNvSpPr>
            <a:spLocks noGrp="1"/>
          </p:cNvSpPr>
          <p:nvPr>
            <p:ph type="body" idx="1"/>
          </p:nvPr>
        </p:nvSpPr>
        <p:spPr>
          <a:xfrm>
            <a:off x="6426200" y="2946400"/>
            <a:ext cx="5778500" cy="6337300"/>
          </a:xfrm>
          <a:prstGeom prst="rect">
            <a:avLst/>
          </a:prstGeom>
        </p:spPr>
        <p:txBody>
          <a:bodyPr/>
          <a:lstStyle/>
          <a:p>
            <a:pPr marL="863809" lvl="0" indent="-406609">
              <a:buBlip>
                <a:blip r:embed="rId2"/>
              </a:buBlip>
              <a:defRPr sz="1800">
                <a:solidFill>
                  <a:srgbClr val="000000"/>
                </a:solidFill>
              </a:defRPr>
            </a:pPr>
            <a:r>
              <a:rPr sz="2800">
                <a:solidFill>
                  <a:srgbClr val="FFFFFF"/>
                </a:solidFill>
              </a:rPr>
              <a:t>Los Zapatistas son descendientes de los maya.</a:t>
            </a:r>
          </a:p>
          <a:p>
            <a:pPr marL="863809" lvl="0" indent="-406609">
              <a:buBlip>
                <a:blip r:embed="rId2"/>
              </a:buBlip>
              <a:defRPr sz="1800">
                <a:solidFill>
                  <a:srgbClr val="000000"/>
                </a:solidFill>
              </a:defRPr>
            </a:pPr>
            <a:r>
              <a:rPr sz="2800">
                <a:solidFill>
                  <a:srgbClr val="FFFFFF"/>
                </a:solidFill>
              </a:rPr>
              <a:t>La civilización maya es famosa por su arquitectura, el arte, las matemáticas y la ciencia.</a:t>
            </a:r>
          </a:p>
          <a:p>
            <a:pPr marL="863809" lvl="0" indent="-406609">
              <a:buBlip>
                <a:blip r:embed="rId2"/>
              </a:buBlip>
              <a:defRPr sz="1800">
                <a:solidFill>
                  <a:srgbClr val="000000"/>
                </a:solidFill>
              </a:defRPr>
            </a:pPr>
            <a:r>
              <a:rPr sz="2800">
                <a:solidFill>
                  <a:srgbClr val="FFFFFF"/>
                </a:solidFill>
              </a:rPr>
              <a:t>Alcanzó su punto máximo de 2000 aC a 900 dC.</a:t>
            </a:r>
          </a:p>
          <a:p>
            <a:pPr marL="836702" lvl="0" indent="-379502">
              <a:buBlip>
                <a:blip r:embed="rId2"/>
              </a:buBlip>
              <a:defRPr sz="1800">
                <a:solidFill>
                  <a:srgbClr val="000000"/>
                </a:solidFill>
              </a:defRPr>
            </a:pPr>
            <a:r>
              <a:rPr sz="2800">
                <a:solidFill>
                  <a:srgbClr val="FFFFFF"/>
                </a:solidFill>
              </a:rPr>
              <a:t>El 28% de la población de Chiapas todavía habla idiomas mayas.</a:t>
            </a:r>
          </a:p>
        </p:txBody>
      </p:sp>
      <p:pic>
        <p:nvPicPr>
          <p:cNvPr id="49" name="droppedImage.pdf"/>
          <p:cNvPicPr/>
          <p:nvPr/>
        </p:nvPicPr>
        <p:blipFill>
          <a:blip r:embed="rId3">
            <a:extLst/>
          </a:blip>
          <a:stretch>
            <a:fillRect/>
          </a:stretch>
        </p:blipFill>
        <p:spPr>
          <a:xfrm>
            <a:off x="139700" y="1994560"/>
            <a:ext cx="6553382" cy="9258301"/>
          </a:xfrm>
          <a:prstGeom prst="rect">
            <a:avLst/>
          </a:prstGeom>
          <a:ln w="889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0-#ppt_w/2"/>
                                          </p:val>
                                        </p:tav>
                                        <p:tav tm="100000">
                                          <p:val>
                                            <p:strVal val="#ppt_x"/>
                                          </p:val>
                                        </p:tav>
                                      </p:tavLst>
                                    </p:anim>
                                    <p:anim calcmode="lin" valueType="num">
                                      <p:cBhvr>
                                        <p:cTn id="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8">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4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4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iterate>
                                    <p:tmAbs val="0"/>
                                  </p:iterate>
                                  <p:childTnLst>
                                    <p:set>
                                      <p:cBhvr>
                                        <p:cTn id="26" fill="hold"/>
                                        <p:tgtEl>
                                          <p:spTgt spid="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3" nodeType="clickEffect">
                                  <p:stCondLst>
                                    <p:cond delay="0"/>
                                  </p:stCondLst>
                                  <p:iterate>
                                    <p:tmAbs val="0"/>
                                  </p:iterate>
                                  <p:childTnLst>
                                    <p:set>
                                      <p:cBhvr>
                                        <p:cTn id="30" fill="hold"/>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fltVal val="0"/>
                                          </p:val>
                                        </p:tav>
                                        <p:tav tm="100000">
                                          <p:val>
                                            <p:strVal val="#ppt_w"/>
                                          </p:val>
                                        </p:tav>
                                      </p:tavLst>
                                    </p:anim>
                                    <p:anim calcmode="lin" valueType="num">
                                      <p:cBhvr>
                                        <p:cTn id="32" dur="10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advAuto="0"/>
      <p:bldP spid="48" grpId="2" build="p" bldLvl="5" animBg="1" advAuto="0"/>
      <p:bldP spid="49"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Una historia de resistencia</a:t>
            </a:r>
          </a:p>
        </p:txBody>
      </p:sp>
      <p:sp>
        <p:nvSpPr>
          <p:cNvPr id="52" name="Shape 52"/>
          <p:cNvSpPr>
            <a:spLocks noGrp="1"/>
          </p:cNvSpPr>
          <p:nvPr>
            <p:ph type="body" idx="1"/>
          </p:nvPr>
        </p:nvSpPr>
        <p:spPr>
          <a:xfrm>
            <a:off x="6857156" y="1364753"/>
            <a:ext cx="5640488" cy="8890994"/>
          </a:xfrm>
          <a:prstGeom prst="rect">
            <a:avLst/>
          </a:prstGeom>
        </p:spPr>
        <p:txBody>
          <a:bodyPr/>
          <a:lstStyle/>
          <a:p>
            <a:pPr lvl="0">
              <a:buBlip>
                <a:blip r:embed="rId2"/>
              </a:buBlip>
              <a:defRPr sz="1800">
                <a:solidFill>
                  <a:srgbClr val="000000"/>
                </a:solidFill>
              </a:defRPr>
            </a:pPr>
            <a:r>
              <a:rPr sz="3000">
                <a:solidFill>
                  <a:srgbClr val="FFFFFF"/>
                </a:solidFill>
              </a:rPr>
              <a:t>Desde la llegada de los españoles, los pueblos indígenas de México resistieron la colonización.</a:t>
            </a:r>
          </a:p>
          <a:p>
            <a:pPr lvl="0">
              <a:buBlip>
                <a:blip r:embed="rId2"/>
              </a:buBlip>
              <a:defRPr sz="1800">
                <a:solidFill>
                  <a:srgbClr val="000000"/>
                </a:solidFill>
              </a:defRPr>
            </a:pPr>
            <a:r>
              <a:rPr sz="3000">
                <a:solidFill>
                  <a:srgbClr val="FFFFFF"/>
                </a:solidFill>
              </a:rPr>
              <a:t>Se calcula que unos 15-20 millones de personas murieron a causa de las matanzas, los trabajos forzados, y las enfermedades.</a:t>
            </a:r>
          </a:p>
          <a:p>
            <a:pPr lvl="0">
              <a:buBlip>
                <a:blip r:embed="rId2"/>
              </a:buBlip>
              <a:defRPr sz="1800">
                <a:solidFill>
                  <a:srgbClr val="000000"/>
                </a:solidFill>
              </a:defRPr>
            </a:pPr>
            <a:r>
              <a:rPr sz="3000">
                <a:solidFill>
                  <a:srgbClr val="FFFFFF"/>
                </a:solidFill>
              </a:rPr>
              <a:t>Su resistencia continuó en el siglo XX.</a:t>
            </a:r>
          </a:p>
        </p:txBody>
      </p:sp>
      <p:pic>
        <p:nvPicPr>
          <p:cNvPr id="53" name="Picture 52"/>
          <p:cNvPicPr/>
          <p:nvPr/>
        </p:nvPicPr>
        <p:blipFill>
          <a:blip r:embed="rId3">
            <a:extLst/>
          </a:blip>
          <a:stretch>
            <a:fillRect/>
          </a:stretch>
        </p:blipFill>
        <p:spPr>
          <a:xfrm>
            <a:off x="901700" y="3517900"/>
            <a:ext cx="6161379" cy="47117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51"/>
                                        </p:tgtEl>
                                        <p:attrNameLst>
                                          <p:attrName>style.visibility</p:attrName>
                                        </p:attrNameLst>
                                      </p:cBhvr>
                                      <p:to>
                                        <p:strVal val="visible"/>
                                      </p:to>
                                    </p:set>
                                    <p:anim calcmode="lin" valueType="num">
                                      <p:cBhvr>
                                        <p:cTn id="7" dur="1000" fill="hold"/>
                                        <p:tgtEl>
                                          <p:spTgt spid="51"/>
                                        </p:tgtEl>
                                        <p:attrNameLst>
                                          <p:attrName>ppt_x</p:attrName>
                                        </p:attrNameLst>
                                      </p:cBhvr>
                                      <p:tavLst>
                                        <p:tav tm="0">
                                          <p:val>
                                            <p:strVal val="0-#ppt_w/2"/>
                                          </p:val>
                                        </p:tav>
                                        <p:tav tm="100000">
                                          <p:val>
                                            <p:strVal val="#ppt_x"/>
                                          </p:val>
                                        </p:tav>
                                      </p:tavLst>
                                    </p:anim>
                                    <p:anim calcmode="lin" valueType="num">
                                      <p:cBhvr>
                                        <p:cTn id="8" dur="1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8" fill="hold" grpId="2" nodeType="clickEffect">
                                  <p:stCondLst>
                                    <p:cond delay="0"/>
                                  </p:stCondLst>
                                  <p:iterate>
                                    <p:tmAbs val="0"/>
                                  </p:iterate>
                                  <p:childTnLst>
                                    <p:set>
                                      <p:cBhvr>
                                        <p:cTn id="12" fill="hold"/>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52">
                                            <p:bg/>
                                          </p:spTgt>
                                        </p:tgtEl>
                                        <p:attrNameLst>
                                          <p:attrName>style.visibility</p:attrName>
                                        </p:attrNameLst>
                                      </p:cBhvr>
                                      <p:to>
                                        <p:strVal val="visible"/>
                                      </p:to>
                                    </p:set>
                                  </p:childTnLst>
                                </p:cTn>
                              </p:par>
                              <p:par>
                                <p:cTn id="21" presetID="1" presetClass="entr" presetSubtype="0" fill="hold" grpId="3">
                                  <p:stCondLst>
                                    <p:cond delay="0"/>
                                  </p:stCondLst>
                                  <p:iterate>
                                    <p:tmAbs val="0"/>
                                  </p:iterate>
                                  <p:childTnLst>
                                    <p:set>
                                      <p:cBhvr>
                                        <p:cTn id="22" fill="hold"/>
                                        <p:tgtEl>
                                          <p:spTgt spid="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iterate>
                                    <p:tmAbs val="0"/>
                                  </p:iterate>
                                  <p:childTnLst>
                                    <p:set>
                                      <p:cBhvr>
                                        <p:cTn id="26" fill="hold"/>
                                        <p:tgtEl>
                                          <p:spTgt spid="5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iterate>
                                    <p:tmAbs val="0"/>
                                  </p:iterate>
                                  <p:childTnLst>
                                    <p:set>
                                      <p:cBhvr>
                                        <p:cTn id="30" fill="hold"/>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advAuto="0"/>
      <p:bldP spid="52" grpId="3" build="p" bldLvl="5" animBg="1" advAuto="0"/>
      <p:bldP spid="53"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La Revolución Mexicana</a:t>
            </a:r>
          </a:p>
        </p:txBody>
      </p:sp>
      <p:sp>
        <p:nvSpPr>
          <p:cNvPr id="56" name="Shape 56"/>
          <p:cNvSpPr>
            <a:spLocks noGrp="1"/>
          </p:cNvSpPr>
          <p:nvPr>
            <p:ph type="body" idx="1"/>
          </p:nvPr>
        </p:nvSpPr>
        <p:spPr>
          <a:xfrm>
            <a:off x="156616" y="1947167"/>
            <a:ext cx="6218784" cy="7568160"/>
          </a:xfrm>
          <a:prstGeom prst="rect">
            <a:avLst/>
          </a:prstGeom>
        </p:spPr>
        <p:txBody>
          <a:bodyPr/>
          <a:lstStyle/>
          <a:p>
            <a:pPr marL="863809" lvl="0" indent="-406609">
              <a:buBlip>
                <a:blip r:embed="rId2"/>
              </a:buBlip>
              <a:defRPr sz="1800">
                <a:solidFill>
                  <a:srgbClr val="000000"/>
                </a:solidFill>
              </a:defRPr>
            </a:pPr>
            <a:r>
              <a:rPr sz="2600">
                <a:solidFill>
                  <a:srgbClr val="FFFFFF"/>
                </a:solidFill>
              </a:rPr>
              <a:t>La Revolución Mexicana comenzó en 1910.</a:t>
            </a:r>
          </a:p>
          <a:p>
            <a:pPr marL="863809" lvl="0" indent="-406609">
              <a:buBlip>
                <a:blip r:embed="rId2"/>
              </a:buBlip>
              <a:defRPr sz="1800">
                <a:solidFill>
                  <a:srgbClr val="000000"/>
                </a:solidFill>
              </a:defRPr>
            </a:pPr>
            <a:r>
              <a:rPr sz="2600">
                <a:solidFill>
                  <a:srgbClr val="FFFFFF"/>
                </a:solidFill>
              </a:rPr>
              <a:t>En 1911 el dictador Porfirio Díaz fue derrocado y reemplazado por Francisco Madero. </a:t>
            </a:r>
          </a:p>
          <a:p>
            <a:pPr marL="863809" lvl="0" indent="-406609">
              <a:buBlip>
                <a:blip r:embed="rId2"/>
              </a:buBlip>
              <a:defRPr sz="1800">
                <a:solidFill>
                  <a:srgbClr val="000000"/>
                </a:solidFill>
              </a:defRPr>
            </a:pPr>
            <a:r>
              <a:rPr sz="2600">
                <a:solidFill>
                  <a:srgbClr val="FFFFFF"/>
                </a:solidFill>
              </a:rPr>
              <a:t>El mismo año, Emiliano Zapata encabezó un levantamiento de campesinos en el sur de México. Su lema - ‘¡La tierra es de quien la trabaja!’</a:t>
            </a:r>
          </a:p>
          <a:p>
            <a:pPr marL="863809" lvl="0" indent="-406609">
              <a:buBlip>
                <a:blip r:embed="rId2"/>
              </a:buBlip>
              <a:defRPr sz="1800">
                <a:solidFill>
                  <a:srgbClr val="000000"/>
                </a:solidFill>
              </a:defRPr>
            </a:pPr>
            <a:r>
              <a:rPr sz="2600">
                <a:solidFill>
                  <a:srgbClr val="FFFFFF"/>
                </a:solidFill>
              </a:rPr>
              <a:t>Zapata llegó a negociar con el nuevo gobierno pero fue traicionado y asesinado en 1919. Los Zapatistas toman su nombre de él.</a:t>
            </a:r>
          </a:p>
        </p:txBody>
      </p:sp>
      <p:pic>
        <p:nvPicPr>
          <p:cNvPr id="57" name="Picture 56"/>
          <p:cNvPicPr/>
          <p:nvPr/>
        </p:nvPicPr>
        <p:blipFill>
          <a:blip r:embed="rId3">
            <a:extLst/>
          </a:blip>
          <a:stretch>
            <a:fillRect/>
          </a:stretch>
        </p:blipFill>
        <p:spPr>
          <a:xfrm>
            <a:off x="7015724" y="2289167"/>
            <a:ext cx="4408952" cy="669906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55"/>
                                        </p:tgtEl>
                                        <p:attrNameLst>
                                          <p:attrName>style.visibility</p:attrName>
                                        </p:attrNameLst>
                                      </p:cBhvr>
                                      <p:to>
                                        <p:strVal val="visible"/>
                                      </p:to>
                                    </p:set>
                                    <p:anim calcmode="lin" valueType="num">
                                      <p:cBhvr>
                                        <p:cTn id="7" dur="1000" fill="hold"/>
                                        <p:tgtEl>
                                          <p:spTgt spid="55"/>
                                        </p:tgtEl>
                                        <p:attrNameLst>
                                          <p:attrName>ppt_x</p:attrName>
                                        </p:attrNameLst>
                                      </p:cBhvr>
                                      <p:tavLst>
                                        <p:tav tm="0">
                                          <p:val>
                                            <p:strVal val="0-#ppt_w/2"/>
                                          </p:val>
                                        </p:tav>
                                        <p:tav tm="100000">
                                          <p:val>
                                            <p:strVal val="#ppt_x"/>
                                          </p:val>
                                        </p:tav>
                                      </p:tavLst>
                                    </p:anim>
                                    <p:anim calcmode="lin" valueType="num">
                                      <p:cBhvr>
                                        <p:cTn id="8"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57"/>
                                        </p:tgtEl>
                                        <p:attrNameLst>
                                          <p:attrName>style.visibility</p:attrName>
                                        </p:attrNameLst>
                                      </p:cBhvr>
                                      <p:to>
                                        <p:strVal val="visible"/>
                                      </p:to>
                                    </p:set>
                                    <p:animEffect transition="in" filter="wipe(left)">
                                      <p:cBhvr>
                                        <p:cTn id="13" dur="10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56">
                                            <p:bg/>
                                          </p:spTgt>
                                        </p:tgtEl>
                                        <p:attrNameLst>
                                          <p:attrName>style.visibility</p:attrName>
                                        </p:attrNameLst>
                                      </p:cBhvr>
                                      <p:to>
                                        <p:strVal val="visible"/>
                                      </p:to>
                                    </p:set>
                                  </p:childTnLst>
                                </p:cTn>
                              </p:par>
                              <p:par>
                                <p:cTn id="18" presetID="1" presetClass="entr" presetSubtype="0" fill="hold" grpId="3">
                                  <p:stCondLst>
                                    <p:cond delay="0"/>
                                  </p:stCondLst>
                                  <p:iterate>
                                    <p:tmAbs val="0"/>
                                  </p:iterate>
                                  <p:childTnLst>
                                    <p:set>
                                      <p:cBhvr>
                                        <p:cTn id="19" fill="hold"/>
                                        <p:tgtEl>
                                          <p:spTgt spid="5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5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5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3" nodeType="clickEffect">
                                  <p:stCondLst>
                                    <p:cond delay="0"/>
                                  </p:stCondLst>
                                  <p:iterate>
                                    <p:tmAbs val="0"/>
                                  </p:iterate>
                                  <p:childTnLst>
                                    <p:set>
                                      <p:cBhvr>
                                        <p:cTn id="31" fill="hold"/>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animBg="1" advAuto="0"/>
      <p:bldP spid="56" grpId="3" build="p" bldLvl="5" animBg="1" advAuto="0"/>
      <p:bldP spid="57"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1270000" y="-267990"/>
            <a:ext cx="10464800" cy="2225130"/>
          </a:xfrm>
          <a:prstGeom prst="rect">
            <a:avLst/>
          </a:prstGeom>
        </p:spPr>
        <p:txBody>
          <a:bodyPr/>
          <a:lstStyle/>
          <a:p>
            <a:pPr lvl="0">
              <a:defRPr sz="1800">
                <a:solidFill>
                  <a:srgbClr val="000000"/>
                </a:solidFill>
              </a:defRPr>
            </a:pPr>
            <a:r>
              <a:rPr sz="7200">
                <a:solidFill>
                  <a:srgbClr val="FFFFFF"/>
                </a:solidFill>
              </a:rPr>
              <a:t>La vida en Chiapas</a:t>
            </a:r>
          </a:p>
        </p:txBody>
      </p:sp>
      <p:sp>
        <p:nvSpPr>
          <p:cNvPr id="60" name="Shape 60"/>
          <p:cNvSpPr>
            <a:spLocks noGrp="1"/>
          </p:cNvSpPr>
          <p:nvPr>
            <p:ph type="body" idx="1"/>
          </p:nvPr>
        </p:nvSpPr>
        <p:spPr>
          <a:xfrm>
            <a:off x="112811" y="1241523"/>
            <a:ext cx="6262589" cy="8484148"/>
          </a:xfrm>
          <a:prstGeom prst="rect">
            <a:avLst/>
          </a:prstGeom>
        </p:spPr>
        <p:txBody>
          <a:bodyPr/>
          <a:lstStyle/>
          <a:p>
            <a:pPr lvl="0">
              <a:buBlip>
                <a:blip r:embed="rId2"/>
              </a:buBlip>
              <a:defRPr sz="1800">
                <a:solidFill>
                  <a:srgbClr val="000000"/>
                </a:solidFill>
              </a:defRPr>
            </a:pPr>
            <a:r>
              <a:rPr sz="2900">
                <a:solidFill>
                  <a:srgbClr val="FFFFFF"/>
                </a:solidFill>
              </a:rPr>
              <a:t>En 1993, 15,000 indígenas murieron debido a la pobreza y las enfermedades curables.</a:t>
            </a:r>
          </a:p>
          <a:p>
            <a:pPr lvl="0">
              <a:buBlip>
                <a:blip r:embed="rId2"/>
              </a:buBlip>
              <a:defRPr sz="1800">
                <a:solidFill>
                  <a:srgbClr val="000000"/>
                </a:solidFill>
              </a:defRPr>
            </a:pPr>
            <a:r>
              <a:rPr sz="2900">
                <a:solidFill>
                  <a:srgbClr val="FFFFFF"/>
                </a:solidFill>
              </a:rPr>
              <a:t>Más de la mitad de la población de Chiapas vive en la pobreza.</a:t>
            </a:r>
          </a:p>
          <a:p>
            <a:pPr lvl="0">
              <a:buBlip>
                <a:blip r:embed="rId2"/>
              </a:buBlip>
              <a:defRPr sz="1800">
                <a:solidFill>
                  <a:srgbClr val="000000"/>
                </a:solidFill>
              </a:defRPr>
            </a:pPr>
            <a:r>
              <a:rPr sz="2900">
                <a:solidFill>
                  <a:srgbClr val="FFFFFF"/>
                </a:solidFill>
              </a:rPr>
              <a:t>Chiapas tiene la tasa más alta de analfabetismo en México.</a:t>
            </a:r>
          </a:p>
          <a:p>
            <a:pPr lvl="0">
              <a:buBlip>
                <a:blip r:embed="rId2"/>
              </a:buBlip>
              <a:defRPr sz="1800">
                <a:solidFill>
                  <a:srgbClr val="000000"/>
                </a:solidFill>
              </a:defRPr>
            </a:pPr>
            <a:r>
              <a:rPr sz="2900">
                <a:solidFill>
                  <a:srgbClr val="FFFFFF"/>
                </a:solidFill>
              </a:rPr>
              <a:t>El 60% de las viviendas no tienen agua potable.</a:t>
            </a:r>
          </a:p>
          <a:p>
            <a:pPr marL="825689" lvl="0" indent="-368489">
              <a:buBlip>
                <a:blip r:embed="rId2"/>
              </a:buBlip>
              <a:defRPr sz="1800">
                <a:solidFill>
                  <a:srgbClr val="000000"/>
                </a:solidFill>
              </a:defRPr>
            </a:pPr>
            <a:r>
              <a:rPr sz="2900">
                <a:solidFill>
                  <a:srgbClr val="FFFFFF"/>
                </a:solidFill>
              </a:rPr>
              <a:t>La mayor parte de la tierra pertenecía a terratenientes ricos</a:t>
            </a:r>
            <a:r>
              <a:rPr sz="3000">
                <a:solidFill>
                  <a:srgbClr val="FFFFFF"/>
                </a:solidFill>
              </a:rPr>
              <a:t>.</a:t>
            </a:r>
          </a:p>
        </p:txBody>
      </p:sp>
      <p:pic>
        <p:nvPicPr>
          <p:cNvPr id="61" name="Picture 60"/>
          <p:cNvPicPr/>
          <p:nvPr/>
        </p:nvPicPr>
        <p:blipFill>
          <a:blip r:embed="rId3">
            <a:extLst/>
          </a:blip>
          <a:stretch>
            <a:fillRect/>
          </a:stretch>
        </p:blipFill>
        <p:spPr>
          <a:xfrm>
            <a:off x="6699250" y="2705100"/>
            <a:ext cx="5041900" cy="6350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59"/>
                                        </p:tgtEl>
                                        <p:attrNameLst>
                                          <p:attrName>style.visibility</p:attrName>
                                        </p:attrNameLst>
                                      </p:cBhvr>
                                      <p:to>
                                        <p:strVal val="visible"/>
                                      </p:to>
                                    </p:set>
                                    <p:anim calcmode="lin" valueType="num">
                                      <p:cBhvr>
                                        <p:cTn id="7" dur="1000" fill="hold"/>
                                        <p:tgtEl>
                                          <p:spTgt spid="59"/>
                                        </p:tgtEl>
                                        <p:attrNameLst>
                                          <p:attrName>ppt_x</p:attrName>
                                        </p:attrNameLst>
                                      </p:cBhvr>
                                      <p:tavLst>
                                        <p:tav tm="0">
                                          <p:val>
                                            <p:strVal val="0-#ppt_w/2"/>
                                          </p:val>
                                        </p:tav>
                                        <p:tav tm="100000">
                                          <p:val>
                                            <p:strVal val="#ppt_x"/>
                                          </p:val>
                                        </p:tav>
                                      </p:tavLst>
                                    </p:anim>
                                    <p:anim calcmode="lin" valueType="num">
                                      <p:cBhvr>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61"/>
                                        </p:tgtEl>
                                        <p:attrNameLst>
                                          <p:attrName>style.visibility</p:attrName>
                                        </p:attrNameLst>
                                      </p:cBhvr>
                                      <p:to>
                                        <p:strVal val="visible"/>
                                      </p:to>
                                    </p:set>
                                    <p:anim calcmode="lin" valueType="num">
                                      <p:cBhvr>
                                        <p:cTn id="13" dur="1000" fill="hold"/>
                                        <p:tgtEl>
                                          <p:spTgt spid="61"/>
                                        </p:tgtEl>
                                        <p:attrNameLst>
                                          <p:attrName>ppt_w</p:attrName>
                                        </p:attrNameLst>
                                      </p:cBhvr>
                                      <p:tavLst>
                                        <p:tav tm="0">
                                          <p:val>
                                            <p:fltVal val="0"/>
                                          </p:val>
                                        </p:tav>
                                        <p:tav tm="100000">
                                          <p:val>
                                            <p:strVal val="#ppt_w"/>
                                          </p:val>
                                        </p:tav>
                                      </p:tavLst>
                                    </p:anim>
                                    <p:anim calcmode="lin" valueType="num">
                                      <p:cBhvr>
                                        <p:cTn id="14" dur="10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60">
                                            <p:bg/>
                                          </p:spTgt>
                                        </p:tgtEl>
                                        <p:attrNameLst>
                                          <p:attrName>style.visibility</p:attrName>
                                        </p:attrNameLst>
                                      </p:cBhvr>
                                      <p:to>
                                        <p:strVal val="visible"/>
                                      </p:to>
                                    </p:set>
                                  </p:childTnLst>
                                </p:cTn>
                              </p:par>
                              <p:par>
                                <p:cTn id="19" presetID="1" presetClass="entr" presetSubtype="0" fill="hold" grpId="3">
                                  <p:stCondLst>
                                    <p:cond delay="0"/>
                                  </p:stCondLst>
                                  <p:iterate>
                                    <p:tmAbs val="0"/>
                                  </p:iterate>
                                  <p:childTnLst>
                                    <p:set>
                                      <p:cBhvr>
                                        <p:cTn id="20" fill="hold"/>
                                        <p:tgtEl>
                                          <p:spTgt spid="6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6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6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3" nodeType="clickEffect">
                                  <p:stCondLst>
                                    <p:cond delay="0"/>
                                  </p:stCondLst>
                                  <p:iterate>
                                    <p:tmAbs val="0"/>
                                  </p:iterate>
                                  <p:childTnLst>
                                    <p:set>
                                      <p:cBhvr>
                                        <p:cTn id="32" fill="hold"/>
                                        <p:tgtEl>
                                          <p:spTgt spid="6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iterate>
                                    <p:tmAbs val="0"/>
                                  </p:iterate>
                                  <p:childTnLst>
                                    <p:set>
                                      <p:cBhvr>
                                        <p:cTn id="36" fill="hold"/>
                                        <p:tgtEl>
                                          <p:spTgt spid="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P spid="60" grpId="3" build="p" bldLvl="5" animBg="1" advAuto="0"/>
      <p:bldP spid="61"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EZLN</a:t>
            </a:r>
          </a:p>
        </p:txBody>
      </p:sp>
      <p:sp>
        <p:nvSpPr>
          <p:cNvPr id="64" name="Shape 64"/>
          <p:cNvSpPr>
            <a:spLocks noGrp="1"/>
          </p:cNvSpPr>
          <p:nvPr>
            <p:ph type="body" idx="1"/>
          </p:nvPr>
        </p:nvSpPr>
        <p:spPr>
          <a:xfrm>
            <a:off x="541387" y="2159793"/>
            <a:ext cx="6369249" cy="7614048"/>
          </a:xfrm>
          <a:prstGeom prst="rect">
            <a:avLst/>
          </a:prstGeom>
        </p:spPr>
        <p:txBody>
          <a:bodyPr/>
          <a:lstStyle/>
          <a:p>
            <a:pPr lvl="0">
              <a:buBlip>
                <a:blip r:embed="rId2"/>
              </a:buBlip>
              <a:defRPr sz="1800">
                <a:solidFill>
                  <a:srgbClr val="000000"/>
                </a:solidFill>
              </a:defRPr>
            </a:pPr>
            <a:r>
              <a:rPr sz="3000">
                <a:solidFill>
                  <a:srgbClr val="FFFFFF"/>
                </a:solidFill>
              </a:rPr>
              <a:t>Frente a estas condiciones, el EZLN (Ejército Zapatista de Liberación Nacional) empezó a organizarse en 1983.</a:t>
            </a:r>
          </a:p>
          <a:p>
            <a:pPr lvl="0">
              <a:buBlip>
                <a:blip r:embed="rId2"/>
              </a:buBlip>
              <a:defRPr sz="1800">
                <a:solidFill>
                  <a:srgbClr val="000000"/>
                </a:solidFill>
              </a:defRPr>
            </a:pPr>
            <a:r>
              <a:rPr sz="3000">
                <a:solidFill>
                  <a:srgbClr val="FFFFFF"/>
                </a:solidFill>
              </a:rPr>
              <a:t>Tuvieron un levantamiento el 1/1/94 para decir ‘¡YA BASTA!’ - ¡basta de estas condiciones!</a:t>
            </a:r>
          </a:p>
          <a:p>
            <a:pPr lvl="0">
              <a:buBlip>
                <a:blip r:embed="rId2"/>
              </a:buBlip>
              <a:defRPr sz="1800">
                <a:solidFill>
                  <a:srgbClr val="000000"/>
                </a:solidFill>
              </a:defRPr>
            </a:pPr>
            <a:r>
              <a:rPr sz="3000">
                <a:solidFill>
                  <a:srgbClr val="FFFFFF"/>
                </a:solidFill>
              </a:rPr>
              <a:t>El mismo día, entró en vigor el TLCAN, lo que tendría un efecto devastador en el precio del maíz y la vida de los indígenas.</a:t>
            </a:r>
          </a:p>
        </p:txBody>
      </p:sp>
      <p:pic>
        <p:nvPicPr>
          <p:cNvPr id="65" name="Picture 64"/>
          <p:cNvPicPr/>
          <p:nvPr/>
        </p:nvPicPr>
        <p:blipFill>
          <a:blip r:embed="rId3">
            <a:extLst/>
          </a:blip>
          <a:stretch>
            <a:fillRect/>
          </a:stretch>
        </p:blipFill>
        <p:spPr>
          <a:xfrm>
            <a:off x="7200006" y="2774933"/>
            <a:ext cx="5130801" cy="621033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63"/>
                                        </p:tgtEl>
                                        <p:attrNameLst>
                                          <p:attrName>style.visibility</p:attrName>
                                        </p:attrNameLst>
                                      </p:cBhvr>
                                      <p:to>
                                        <p:strVal val="visible"/>
                                      </p:to>
                                    </p:set>
                                    <p:anim calcmode="lin" valueType="num">
                                      <p:cBhvr>
                                        <p:cTn id="7" dur="1000" fill="hold"/>
                                        <p:tgtEl>
                                          <p:spTgt spid="63"/>
                                        </p:tgtEl>
                                        <p:attrNameLst>
                                          <p:attrName>ppt_x</p:attrName>
                                        </p:attrNameLst>
                                      </p:cBhvr>
                                      <p:tavLst>
                                        <p:tav tm="0">
                                          <p:val>
                                            <p:strVal val="0-#ppt_w/2"/>
                                          </p:val>
                                        </p:tav>
                                        <p:tav tm="100000">
                                          <p:val>
                                            <p:strVal val="#ppt_x"/>
                                          </p:val>
                                        </p:tav>
                                      </p:tavLst>
                                    </p:anim>
                                    <p:anim calcmode="lin" valueType="num">
                                      <p:cBhvr>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65"/>
                                        </p:tgtEl>
                                        <p:attrNameLst>
                                          <p:attrName>style.visibility</p:attrName>
                                        </p:attrNameLst>
                                      </p:cBhvr>
                                      <p:to>
                                        <p:strVal val="visible"/>
                                      </p:to>
                                    </p:set>
                                    <p:animEffect transition="in" filter="box(out)">
                                      <p:cBhvr>
                                        <p:cTn id="13" dur="10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3" nodeType="clickEffect">
                                  <p:stCondLst>
                                    <p:cond delay="0"/>
                                  </p:stCondLst>
                                  <p:iterate>
                                    <p:tmAbs val="0"/>
                                  </p:iterate>
                                  <p:childTnLst>
                                    <p:set>
                                      <p:cBhvr>
                                        <p:cTn id="17" fill="hold"/>
                                        <p:tgtEl>
                                          <p:spTgt spid="64">
                                            <p:bg/>
                                          </p:spTgt>
                                        </p:tgtEl>
                                        <p:attrNameLst>
                                          <p:attrName>style.visibility</p:attrName>
                                        </p:attrNameLst>
                                      </p:cBhvr>
                                      <p:to>
                                        <p:strVal val="visible"/>
                                      </p:to>
                                    </p:set>
                                  </p:childTnLst>
                                </p:cTn>
                              </p:par>
                              <p:par>
                                <p:cTn id="18" presetID="1" presetClass="entr" presetSubtype="0" fill="hold" grpId="3">
                                  <p:stCondLst>
                                    <p:cond delay="0"/>
                                  </p:stCondLst>
                                  <p:iterate>
                                    <p:tmAbs val="0"/>
                                  </p:iterate>
                                  <p:childTnLst>
                                    <p:set>
                                      <p:cBhvr>
                                        <p:cTn id="19" fill="hold"/>
                                        <p:tgtEl>
                                          <p:spTgt spid="6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3" nodeType="clickEffect">
                                  <p:stCondLst>
                                    <p:cond delay="0"/>
                                  </p:stCondLst>
                                  <p:iterate>
                                    <p:tmAbs val="0"/>
                                  </p:iterate>
                                  <p:childTnLst>
                                    <p:set>
                                      <p:cBhvr>
                                        <p:cTn id="23" fill="hold"/>
                                        <p:tgtEl>
                                          <p:spTgt spid="6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iterate>
                                    <p:tmAbs val="0"/>
                                  </p:iterate>
                                  <p:childTnLst>
                                    <p:set>
                                      <p:cBhvr>
                                        <p:cTn id="27" fill="hold"/>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advAuto="0"/>
      <p:bldP spid="64" grpId="3" build="p" bldLvl="5" animBg="1" advAuto="0"/>
      <p:bldP spid="65"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¿Qué quieren los Zapatistas?</a:t>
            </a:r>
          </a:p>
        </p:txBody>
      </p:sp>
      <p:sp>
        <p:nvSpPr>
          <p:cNvPr id="68" name="Shape 68"/>
          <p:cNvSpPr>
            <a:spLocks noGrp="1"/>
          </p:cNvSpPr>
          <p:nvPr>
            <p:ph type="body" idx="1"/>
          </p:nvPr>
        </p:nvSpPr>
        <p:spPr>
          <a:xfrm>
            <a:off x="1270000" y="2386855"/>
            <a:ext cx="10464800" cy="6998148"/>
          </a:xfrm>
          <a:prstGeom prst="rect">
            <a:avLst/>
          </a:prstGeom>
        </p:spPr>
        <p:txBody>
          <a:bodyPr/>
          <a:lstStyle/>
          <a:p>
            <a:pPr lvl="0">
              <a:buBlip>
                <a:blip r:embed="rId2"/>
              </a:buBlip>
              <a:defRPr sz="1800">
                <a:solidFill>
                  <a:srgbClr val="000000"/>
                </a:solidFill>
              </a:defRPr>
            </a:pPr>
            <a:r>
              <a:rPr sz="3000">
                <a:solidFill>
                  <a:srgbClr val="FFFFFF"/>
                </a:solidFill>
              </a:rPr>
              <a:t>El 1/1/94 cuando los Zapatistas tuvieron su levantamiento, emitieron La Primera Declaración de la Selva Lacandona.</a:t>
            </a:r>
          </a:p>
          <a:p>
            <a:pPr marL="820947" lvl="0" indent="-363747">
              <a:buBlip>
                <a:blip r:embed="rId2"/>
              </a:buBlip>
              <a:defRPr sz="1800">
                <a:solidFill>
                  <a:srgbClr val="000000"/>
                </a:solidFill>
              </a:defRPr>
            </a:pPr>
            <a:r>
              <a:rPr sz="3000">
                <a:solidFill>
                  <a:srgbClr val="FFFFFF"/>
                </a:solidFill>
              </a:rPr>
              <a:t>Se dirigieron al pueblo mexicano declarando: “Nosotros, hombres y mujeres íntegros y libres, estamos conscientes de que la guerra que declaramos es una medida última pero justa. Los dictadores están aplicando una guerra genocida no declarada contra nuestros pueblos desde hace muchos años, por lo que pedimos tu participación decidida apoyando este plan del pueblo mexicano que lucha por </a:t>
            </a:r>
            <a:r>
              <a:rPr sz="3000" i="1">
                <a:solidFill>
                  <a:srgbClr val="FFFFFF"/>
                </a:solidFill>
              </a:rPr>
              <a:t>trabajo</a:t>
            </a:r>
            <a:r>
              <a:rPr sz="3000">
                <a:solidFill>
                  <a:srgbClr val="FFFFFF"/>
                </a:solidFill>
              </a:rPr>
              <a:t>, </a:t>
            </a:r>
            <a:r>
              <a:rPr sz="3000" i="1">
                <a:solidFill>
                  <a:srgbClr val="FFFFFF"/>
                </a:solidFill>
              </a:rPr>
              <a:t>tierra</a:t>
            </a:r>
            <a:r>
              <a:rPr sz="3000">
                <a:solidFill>
                  <a:srgbClr val="FFFFFF"/>
                </a:solidFill>
              </a:rPr>
              <a:t>, </a:t>
            </a:r>
            <a:r>
              <a:rPr sz="3000" i="1">
                <a:solidFill>
                  <a:srgbClr val="FFFFFF"/>
                </a:solidFill>
              </a:rPr>
              <a:t>techo</a:t>
            </a:r>
            <a:r>
              <a:rPr sz="3000">
                <a:solidFill>
                  <a:srgbClr val="FFFFFF"/>
                </a:solidFill>
              </a:rPr>
              <a:t>, </a:t>
            </a:r>
            <a:r>
              <a:rPr sz="3000" i="1">
                <a:solidFill>
                  <a:srgbClr val="FFFFFF"/>
                </a:solidFill>
              </a:rPr>
              <a:t>alimentación</a:t>
            </a:r>
            <a:r>
              <a:rPr sz="3000">
                <a:solidFill>
                  <a:srgbClr val="FFFFFF"/>
                </a:solidFill>
              </a:rPr>
              <a:t>, </a:t>
            </a:r>
            <a:r>
              <a:rPr sz="3000" i="1">
                <a:solidFill>
                  <a:srgbClr val="FFFFFF"/>
                </a:solidFill>
              </a:rPr>
              <a:t>salud</a:t>
            </a:r>
            <a:r>
              <a:rPr sz="3000">
                <a:solidFill>
                  <a:srgbClr val="FFFFFF"/>
                </a:solidFill>
              </a:rPr>
              <a:t>, </a:t>
            </a:r>
            <a:r>
              <a:rPr sz="3000" i="1">
                <a:solidFill>
                  <a:srgbClr val="FFFFFF"/>
                </a:solidFill>
              </a:rPr>
              <a:t>educación</a:t>
            </a:r>
            <a:r>
              <a:rPr sz="3000">
                <a:solidFill>
                  <a:srgbClr val="FFFFFF"/>
                </a:solidFill>
              </a:rPr>
              <a:t>, </a:t>
            </a:r>
            <a:r>
              <a:rPr sz="3000" i="1">
                <a:solidFill>
                  <a:srgbClr val="FFFFFF"/>
                </a:solidFill>
              </a:rPr>
              <a:t>independencia</a:t>
            </a:r>
            <a:r>
              <a:rPr sz="3000">
                <a:solidFill>
                  <a:srgbClr val="FFFFFF"/>
                </a:solidFill>
              </a:rPr>
              <a:t>, </a:t>
            </a:r>
            <a:r>
              <a:rPr sz="3000" i="1">
                <a:solidFill>
                  <a:srgbClr val="FFFFFF"/>
                </a:solidFill>
              </a:rPr>
              <a:t>libertad</a:t>
            </a:r>
            <a:r>
              <a:rPr sz="3000">
                <a:solidFill>
                  <a:srgbClr val="FFFFFF"/>
                </a:solidFill>
              </a:rPr>
              <a:t>, </a:t>
            </a:r>
            <a:r>
              <a:rPr sz="3000" i="1">
                <a:solidFill>
                  <a:srgbClr val="FFFFFF"/>
                </a:solidFill>
              </a:rPr>
              <a:t>democracia</a:t>
            </a:r>
            <a:r>
              <a:rPr sz="3000">
                <a:solidFill>
                  <a:srgbClr val="FFFFFF"/>
                </a:solidFill>
              </a:rPr>
              <a:t>, </a:t>
            </a:r>
            <a:r>
              <a:rPr sz="3000" i="1">
                <a:solidFill>
                  <a:srgbClr val="FFFFFF"/>
                </a:solidFill>
              </a:rPr>
              <a:t>justicia</a:t>
            </a:r>
            <a:r>
              <a:rPr sz="3000">
                <a:solidFill>
                  <a:srgbClr val="FFFFFF"/>
                </a:solidFill>
              </a:rPr>
              <a:t> y </a:t>
            </a:r>
            <a:r>
              <a:rPr sz="3000" i="1">
                <a:solidFill>
                  <a:srgbClr val="FFFFFF"/>
                </a:solidFill>
              </a:rPr>
              <a:t>paz</a:t>
            </a:r>
            <a:r>
              <a:rPr sz="3600">
                <a:solidFill>
                  <a:srgbClr val="FFFFFF"/>
                </a:solidFill>
              </a:rPr>
              <a:t>.”</a:t>
            </a:r>
          </a:p>
        </p:txBody>
      </p:sp>
      <p:pic>
        <p:nvPicPr>
          <p:cNvPr id="69" name="pasted-image.pdf"/>
          <p:cNvPicPr/>
          <p:nvPr/>
        </p:nvPicPr>
        <p:blipFill>
          <a:blip r:embed="rId3">
            <a:extLst/>
          </a:blip>
          <a:stretch>
            <a:fillRect/>
          </a:stretch>
        </p:blipFill>
        <p:spPr>
          <a:xfrm>
            <a:off x="64581" y="0"/>
            <a:ext cx="12875638" cy="9753600"/>
          </a:xfrm>
          <a:prstGeom prst="rect">
            <a:avLst/>
          </a:prstGeom>
          <a:ln w="889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67"/>
                                        </p:tgtEl>
                                        <p:attrNameLst>
                                          <p:attrName>style.visibility</p:attrName>
                                        </p:attrNameLst>
                                      </p:cBhvr>
                                      <p:to>
                                        <p:strVal val="visible"/>
                                      </p:to>
                                    </p:set>
                                    <p:anim calcmode="lin" valueType="num">
                                      <p:cBhvr>
                                        <p:cTn id="7" dur="1000" fill="hold"/>
                                        <p:tgtEl>
                                          <p:spTgt spid="67"/>
                                        </p:tgtEl>
                                        <p:attrNameLst>
                                          <p:attrName>ppt_x</p:attrName>
                                        </p:attrNameLst>
                                      </p:cBhvr>
                                      <p:tavLst>
                                        <p:tav tm="0">
                                          <p:val>
                                            <p:strVal val="0-#ppt_w/2"/>
                                          </p:val>
                                        </p:tav>
                                        <p:tav tm="100000">
                                          <p:val>
                                            <p:strVal val="#ppt_x"/>
                                          </p:val>
                                        </p:tav>
                                      </p:tavLst>
                                    </p:anim>
                                    <p:anim calcmode="lin" valueType="num">
                                      <p:cBhvr>
                                        <p:cTn id="8"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68">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6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3" nodeType="clickEffect">
                                  <p:stCondLst>
                                    <p:cond delay="0"/>
                                  </p:stCondLst>
                                  <p:iterate>
                                    <p:tmAbs val="0"/>
                                  </p:iterate>
                                  <p:childTnLst>
                                    <p:set>
                                      <p:cBhvr>
                                        <p:cTn id="22" fill="hold"/>
                                        <p:tgtEl>
                                          <p:spTgt spid="69"/>
                                        </p:tgtEl>
                                        <p:attrNameLst>
                                          <p:attrName>style.visibility</p:attrName>
                                        </p:attrNameLst>
                                      </p:cBhvr>
                                      <p:to>
                                        <p:strVal val="visible"/>
                                      </p:to>
                                    </p:set>
                                    <p:animEffect transition="in" filter="wipe(left)">
                                      <p:cBhvr>
                                        <p:cTn id="23" dur="1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P spid="68" grpId="2" build="p" bldLvl="5" animBg="1" advAuto="0"/>
      <p:bldP spid="69" grpId="3"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816</Words>
  <Application>Microsoft Macintosh PowerPoint</Application>
  <PresentationFormat>Custom</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Chalkboard</vt:lpstr>
      <vt:lpstr>¿Quiénes son los Zapatistas?</vt:lpstr>
      <vt:lpstr>Los Zapatistas son un movimiento revolucionario. -  Viven en Chiapas, México. -  En su mayoría, son campesinos, y tienen una relación muy cercana con la tierra, y la llaman ‘Madre Tierra’.  </vt:lpstr>
      <vt:lpstr>La gente del maíz</vt:lpstr>
      <vt:lpstr>Los Zapatistas son un pueblo maya</vt:lpstr>
      <vt:lpstr>Una historia de resistencia</vt:lpstr>
      <vt:lpstr>La Revolución Mexicana</vt:lpstr>
      <vt:lpstr>La vida en Chiapas</vt:lpstr>
      <vt:lpstr>EZLN</vt:lpstr>
      <vt:lpstr>¿Qué quieren los Zapatistas?</vt:lpstr>
      <vt:lpstr>El conflicto</vt:lpstr>
      <vt:lpstr>Los Acuerdos de San Andrés</vt:lpstr>
      <vt:lpstr>Autonomía</vt:lpstr>
      <vt:lpstr>Así que…¿qué pueden hacer ustedes?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¿Quiénes son los Zapatistas?</dc:title>
  <cp:lastModifiedBy>Liam Bradshaw</cp:lastModifiedBy>
  <cp:revision>1</cp:revision>
  <dcterms:modified xsi:type="dcterms:W3CDTF">2014-10-15T20:03:51Z</dcterms:modified>
</cp:coreProperties>
</file>